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09" r:id="rId3"/>
    <p:sldId id="259" r:id="rId4"/>
    <p:sldId id="349" r:id="rId5"/>
    <p:sldId id="314" r:id="rId6"/>
    <p:sldId id="357" r:id="rId7"/>
    <p:sldId id="306" r:id="rId8"/>
    <p:sldId id="355" r:id="rId9"/>
    <p:sldId id="356" r:id="rId10"/>
    <p:sldId id="316" r:id="rId11"/>
    <p:sldId id="271" r:id="rId12"/>
    <p:sldId id="273" r:id="rId13"/>
    <p:sldId id="350" r:id="rId14"/>
    <p:sldId id="324" r:id="rId15"/>
    <p:sldId id="325" r:id="rId16"/>
    <p:sldId id="326" r:id="rId17"/>
    <p:sldId id="327" r:id="rId18"/>
    <p:sldId id="328" r:id="rId19"/>
    <p:sldId id="318" r:id="rId20"/>
    <p:sldId id="320" r:id="rId21"/>
    <p:sldId id="351" r:id="rId22"/>
    <p:sldId id="352" r:id="rId23"/>
    <p:sldId id="353" r:id="rId24"/>
    <p:sldId id="354" r:id="rId25"/>
    <p:sldId id="319" r:id="rId26"/>
    <p:sldId id="342" r:id="rId27"/>
    <p:sldId id="346" r:id="rId28"/>
    <p:sldId id="341" r:id="rId29"/>
    <p:sldId id="344" r:id="rId30"/>
    <p:sldId id="330" r:id="rId31"/>
    <p:sldId id="345" r:id="rId32"/>
    <p:sldId id="335" r:id="rId33"/>
    <p:sldId id="338" r:id="rId34"/>
    <p:sldId id="358" r:id="rId35"/>
    <p:sldId id="331" r:id="rId36"/>
    <p:sldId id="336" r:id="rId37"/>
    <p:sldId id="339" r:id="rId38"/>
    <p:sldId id="332" r:id="rId39"/>
    <p:sldId id="337" r:id="rId40"/>
    <p:sldId id="340" r:id="rId41"/>
    <p:sldId id="333" r:id="rId42"/>
    <p:sldId id="334" r:id="rId43"/>
    <p:sldId id="347" r:id="rId44"/>
    <p:sldId id="348" r:id="rId45"/>
    <p:sldId id="343" r:id="rId46"/>
    <p:sldId id="359" r:id="rId47"/>
    <p:sldId id="30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8B1C"/>
    <a:srgbClr val="BE0260"/>
    <a:srgbClr val="D0005E"/>
    <a:srgbClr val="018ACF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/>
    <p:restoredTop sz="93018"/>
  </p:normalViewPr>
  <p:slideViewPr>
    <p:cSldViewPr>
      <p:cViewPr varScale="1">
        <p:scale>
          <a:sx n="150" d="100"/>
          <a:sy n="150" d="100"/>
        </p:scale>
        <p:origin x="18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1EF85-3B58-9147-98C4-1FDE7AE6B101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BEFD3-55DF-C748-95CB-D0DE345E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8349-F366-E449-944C-859A14D126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BEFD3-55DF-C748-95CB-D0DE345EB9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98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BEFD3-55DF-C748-95CB-D0DE345EB9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138425"/>
            <a:ext cx="7772400" cy="1374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8720" y="4650640"/>
            <a:ext cx="6400800" cy="1374345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</a:t>
            </a:r>
          </a:p>
          <a:p>
            <a:r>
              <a:rPr lang="en-US" dirty="0" smtClean="0"/>
              <a:t>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116013" y="188913"/>
            <a:ext cx="7848600" cy="5689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938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68031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3918803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000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1" y="1138425"/>
            <a:ext cx="7016195" cy="4275740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2760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596539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D000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226402"/>
            <a:ext cx="4040188" cy="3035058"/>
          </a:xfrm>
        </p:spPr>
        <p:txBody>
          <a:bodyPr/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596539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D000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226402"/>
            <a:ext cx="4041775" cy="3035058"/>
          </a:xfrm>
        </p:spPr>
        <p:txBody>
          <a:bodyPr/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Relationship Id="rId3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liHamadani1" TargetMode="External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AlhamadaniA/Predictive-Analytics-of-Cell-Types-Using-Single-Cell-Gene-Expression-Profile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www.linkedin.com/in/ali-al-hamadani-5a5b6571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1138425"/>
            <a:ext cx="5039265" cy="1374345"/>
          </a:xfrm>
        </p:spPr>
        <p:txBody>
          <a:bodyPr>
            <a:normAutofit/>
          </a:bodyPr>
          <a:lstStyle/>
          <a:p>
            <a:r>
              <a:rPr lang="en-US" sz="2800" dirty="0"/>
              <a:t>Predictive Analytics of Cell Types Using Single Cell Gene Expression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3306" y="5460079"/>
            <a:ext cx="6400800" cy="137434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By: Ali </a:t>
            </a:r>
            <a:r>
              <a:rPr lang="en-US" sz="2800" dirty="0" smtClean="0">
                <a:latin typeface="Times New Roman" pitchFamily="18" charset="0"/>
              </a:rPr>
              <a:t>Al-</a:t>
            </a:r>
            <a:r>
              <a:rPr lang="en-US" sz="2800" dirty="0" err="1" smtClean="0">
                <a:latin typeface="Times New Roman" pitchFamily="18" charset="0"/>
              </a:rPr>
              <a:t>Hamadani</a:t>
            </a:r>
            <a:endParaRPr lang="en-US" sz="2800" dirty="0">
              <a:latin typeface="Times New Roman" pitchFamily="18" charset="0"/>
            </a:endParaRPr>
          </a:p>
          <a:p>
            <a:pPr algn="ctr"/>
            <a:r>
              <a:rPr lang="en-US" sz="2800" dirty="0">
                <a:latin typeface="Times New Roman" pitchFamily="18" charset="0"/>
              </a:rPr>
              <a:t>Faculty Advisor: Dr. Benjamin </a:t>
            </a:r>
            <a:r>
              <a:rPr lang="en-US" sz="2800" dirty="0" err="1">
                <a:latin typeface="Times New Roman" pitchFamily="18" charset="0"/>
              </a:rPr>
              <a:t>Soibam</a:t>
            </a:r>
            <a:endParaRPr lang="en-US" sz="2800" dirty="0">
              <a:latin typeface="Times New Roman" pitchFamily="18" charset="0"/>
            </a:endParaRPr>
          </a:p>
          <a:p>
            <a:pPr algn="ctr"/>
            <a:r>
              <a:rPr lang="en-US" sz="2800" dirty="0">
                <a:latin typeface="Times New Roman" pitchFamily="18" charset="0"/>
              </a:rPr>
              <a:t>Fall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AutoShape 2"/>
          <p:cNvSpPr>
            <a:spLocks noChangeArrowheads="1"/>
          </p:cNvSpPr>
          <p:nvPr/>
        </p:nvSpPr>
        <p:spPr bwMode="gray">
          <a:xfrm>
            <a:off x="1190469" y="1917098"/>
            <a:ext cx="1981200" cy="90886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Data Preprocessing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48163" name="AutoShape 3"/>
          <p:cNvSpPr>
            <a:spLocks noChangeArrowheads="1"/>
          </p:cNvSpPr>
          <p:nvPr/>
        </p:nvSpPr>
        <p:spPr bwMode="gray">
          <a:xfrm>
            <a:off x="3324069" y="2111974"/>
            <a:ext cx="2133600" cy="51911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2353"/>
                  <a:invGamma/>
                </a:schemeClr>
              </a:gs>
            </a:gsLst>
            <a:lin ang="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Employ ML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48164" name="AutoShape 4"/>
          <p:cNvSpPr>
            <a:spLocks noChangeArrowheads="1"/>
          </p:cNvSpPr>
          <p:nvPr/>
        </p:nvSpPr>
        <p:spPr bwMode="gray">
          <a:xfrm>
            <a:off x="5546569" y="2142136"/>
            <a:ext cx="2286000" cy="5191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>
                  <a:gamma/>
                  <a:shade val="42353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2353"/>
                  <a:invGamma/>
                </a:schemeClr>
              </a:gs>
            </a:gsLst>
            <a:lin ang="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ko-KR" b="1" dirty="0" smtClean="0">
                <a:ea typeface="굴림" charset="-127"/>
              </a:rPr>
              <a:t>Feature Importance</a:t>
            </a:r>
            <a:endParaRPr lang="en-US" altLang="ko-KR" b="1" dirty="0">
              <a:ea typeface="굴림" charset="-127"/>
            </a:endParaRPr>
          </a:p>
        </p:txBody>
      </p:sp>
      <p:sp>
        <p:nvSpPr>
          <p:cNvPr id="348165" name="AutoShape 5"/>
          <p:cNvSpPr>
            <a:spLocks noChangeArrowheads="1"/>
          </p:cNvSpPr>
          <p:nvPr/>
        </p:nvSpPr>
        <p:spPr bwMode="gray">
          <a:xfrm>
            <a:off x="5528726" y="2859686"/>
            <a:ext cx="2819400" cy="2667000"/>
          </a:xfrm>
          <a:prstGeom prst="chevron">
            <a:avLst>
              <a:gd name="adj" fmla="val 17409"/>
            </a:avLst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40000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09250" dir="3267739" algn="ctr" rotWithShape="0">
              <a:srgbClr val="808080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348166" name="AutoShape 6"/>
          <p:cNvSpPr>
            <a:spLocks noChangeArrowheads="1"/>
          </p:cNvSpPr>
          <p:nvPr/>
        </p:nvSpPr>
        <p:spPr bwMode="gray">
          <a:xfrm>
            <a:off x="3171669" y="2859686"/>
            <a:ext cx="2971800" cy="2667000"/>
          </a:xfrm>
          <a:prstGeom prst="chevron">
            <a:avLst>
              <a:gd name="adj" fmla="val 19371"/>
            </a:avLst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40000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09250" dir="3267739" algn="ctr" rotWithShape="0">
              <a:srgbClr val="808080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348167" name="AutoShape 7"/>
          <p:cNvSpPr>
            <a:spLocks noChangeArrowheads="1"/>
          </p:cNvSpPr>
          <p:nvPr/>
        </p:nvSpPr>
        <p:spPr bwMode="gray">
          <a:xfrm>
            <a:off x="809469" y="2859686"/>
            <a:ext cx="2971800" cy="2667000"/>
          </a:xfrm>
          <a:prstGeom prst="chevron">
            <a:avLst>
              <a:gd name="adj" fmla="val 19371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09250" dir="3267739" algn="ctr" rotWithShape="0">
              <a:srgbClr val="808080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6299529" y="3525521"/>
            <a:ext cx="1679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Extract the </a:t>
            </a:r>
            <a:r>
              <a:rPr lang="en-US" dirty="0" smtClean="0">
                <a:latin typeface="Times New Roman" pitchFamily="18" charset="0"/>
              </a:rPr>
              <a:t>important features for potential novel </a:t>
            </a:r>
          </a:p>
          <a:p>
            <a:r>
              <a:rPr lang="en-US" dirty="0">
                <a:latin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</a:rPr>
              <a:t>iomarkers.</a:t>
            </a:r>
            <a:endParaRPr lang="uk-UA" dirty="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1269" y="3372816"/>
            <a:ext cx="1907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Predict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the type of cell, and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interpret biological coherency from the list of predictors.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6019" y="3162134"/>
            <a:ext cx="1758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Reduce the tens of thousands or hundreds of thousands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of cell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gene expression profiles to a set of hundred or so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candidates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840" y="374900"/>
            <a:ext cx="2417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</a:rPr>
              <a:t>Our Approach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88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2" grpId="0" animBg="1"/>
      <p:bldP spid="348163" grpId="0" animBg="1"/>
      <p:bldP spid="348164" grpId="0" animBg="1"/>
      <p:bldP spid="348165" grpId="0" animBg="1"/>
      <p:bldP spid="348166" grpId="0" animBg="1"/>
      <p:bldP spid="34816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465" y="1901950"/>
            <a:ext cx="7848600" cy="432172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0% data discovery/ transformation/ creation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30% coding related data preprocessing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0% actual machine learning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AutoShape 2"/>
          <p:cNvSpPr>
            <a:spLocks noChangeArrowheads="1"/>
          </p:cNvSpPr>
          <p:nvPr/>
        </p:nvSpPr>
        <p:spPr bwMode="gray">
          <a:xfrm>
            <a:off x="2526494" y="2224140"/>
            <a:ext cx="504825" cy="576262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gray">
          <a:xfrm>
            <a:off x="3318656" y="2295577"/>
            <a:ext cx="1695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ko-KR">
                <a:solidFill>
                  <a:srgbClr val="FFFFFF"/>
                </a:solidFill>
                <a:ea typeface="굴림" charset="-127"/>
              </a:rPr>
              <a:t>Your Text here</a:t>
            </a:r>
          </a:p>
        </p:txBody>
      </p:sp>
      <p:grpSp>
        <p:nvGrpSpPr>
          <p:cNvPr id="336900" name="Group 4"/>
          <p:cNvGrpSpPr>
            <a:grpSpLocks/>
          </p:cNvGrpSpPr>
          <p:nvPr/>
        </p:nvGrpSpPr>
        <p:grpSpPr bwMode="auto">
          <a:xfrm>
            <a:off x="5838019" y="1503415"/>
            <a:ext cx="2089150" cy="2087562"/>
            <a:chOff x="2200" y="1570"/>
            <a:chExt cx="1496" cy="1496"/>
          </a:xfrm>
        </p:grpSpPr>
        <p:sp>
          <p:nvSpPr>
            <p:cNvPr id="336901" name="Oval 5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336902" name="Oval 6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336903" name="Oval 7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36904" name="Oval 8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36905" name="Oval 9"/>
            <p:cNvSpPr>
              <a:spLocks noChangeArrowheads="1"/>
            </p:cNvSpPr>
            <p:nvPr/>
          </p:nvSpPr>
          <p:spPr bwMode="gray">
            <a:xfrm>
              <a:off x="2363" y="1733"/>
              <a:ext cx="1170" cy="117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336906" name="Text Box 10"/>
          <p:cNvSpPr txBox="1">
            <a:spLocks noChangeArrowheads="1"/>
          </p:cNvSpPr>
          <p:nvPr/>
        </p:nvSpPr>
        <p:spPr bwMode="gray">
          <a:xfrm>
            <a:off x="6116534" y="2050606"/>
            <a:ext cx="1532120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Filtering based on ANOVA test</a:t>
            </a:r>
            <a:endParaRPr lang="en-US" altLang="ko-KR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6907" name="AutoShape 11"/>
          <p:cNvSpPr>
            <a:spLocks noChangeArrowheads="1"/>
          </p:cNvSpPr>
          <p:nvPr/>
        </p:nvSpPr>
        <p:spPr bwMode="gray">
          <a:xfrm>
            <a:off x="5261756" y="2224140"/>
            <a:ext cx="504825" cy="576262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36908" name="AutoShape 12"/>
          <p:cNvSpPr>
            <a:spLocks noChangeArrowheads="1"/>
          </p:cNvSpPr>
          <p:nvPr/>
        </p:nvSpPr>
        <p:spPr bwMode="auto">
          <a:xfrm>
            <a:off x="337628" y="3677835"/>
            <a:ext cx="2103349" cy="43180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Dataset</a:t>
            </a:r>
            <a:endParaRPr lang="ko-KR" altLang="en-US" b="1" dirty="0">
              <a:latin typeface="Verdana" pitchFamily="34" charset="0"/>
              <a:ea typeface="굴림" charset="-127"/>
            </a:endParaRPr>
          </a:p>
        </p:txBody>
      </p:sp>
      <p:sp>
        <p:nvSpPr>
          <p:cNvPr id="336909" name="AutoShape 13"/>
          <p:cNvSpPr>
            <a:spLocks noChangeArrowheads="1"/>
          </p:cNvSpPr>
          <p:nvPr/>
        </p:nvSpPr>
        <p:spPr bwMode="auto">
          <a:xfrm>
            <a:off x="3139268" y="3677835"/>
            <a:ext cx="2122488" cy="43180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Feature Filtering</a:t>
            </a:r>
            <a:endParaRPr lang="ko-KR" altLang="en-US" b="1" dirty="0">
              <a:latin typeface="Verdana" pitchFamily="34" charset="0"/>
              <a:ea typeface="굴림" charset="-127"/>
            </a:endParaRPr>
          </a:p>
        </p:txBody>
      </p:sp>
      <p:sp>
        <p:nvSpPr>
          <p:cNvPr id="336910" name="AutoShape 14"/>
          <p:cNvSpPr>
            <a:spLocks noChangeArrowheads="1"/>
          </p:cNvSpPr>
          <p:nvPr/>
        </p:nvSpPr>
        <p:spPr bwMode="auto">
          <a:xfrm>
            <a:off x="5766582" y="3681680"/>
            <a:ext cx="2235290" cy="43180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Feature Filtering</a:t>
            </a:r>
            <a:endParaRPr lang="ko-KR" altLang="en-US" b="1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336911" name="Group 15"/>
          <p:cNvGrpSpPr>
            <a:grpSpLocks/>
          </p:cNvGrpSpPr>
          <p:nvPr/>
        </p:nvGrpSpPr>
        <p:grpSpPr bwMode="auto">
          <a:xfrm>
            <a:off x="3102756" y="1503415"/>
            <a:ext cx="2089150" cy="2087562"/>
            <a:chOff x="2200" y="1570"/>
            <a:chExt cx="1496" cy="1496"/>
          </a:xfrm>
        </p:grpSpPr>
        <p:sp>
          <p:nvSpPr>
            <p:cNvPr id="336912" name="Oval 16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336913" name="Oval 17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336914" name="Oval 18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36915" name="Oval 19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36916" name="Oval 20"/>
            <p:cNvSpPr>
              <a:spLocks noChangeArrowheads="1"/>
            </p:cNvSpPr>
            <p:nvPr/>
          </p:nvSpPr>
          <p:spPr bwMode="gray">
            <a:xfrm>
              <a:off x="2363" y="1733"/>
              <a:ext cx="1170" cy="117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336917" name="Text Box 21"/>
          <p:cNvSpPr txBox="1">
            <a:spLocks noChangeArrowheads="1"/>
          </p:cNvSpPr>
          <p:nvPr/>
        </p:nvSpPr>
        <p:spPr bwMode="gray">
          <a:xfrm>
            <a:off x="3552626" y="1886194"/>
            <a:ext cx="1240449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genes with low expression</a:t>
            </a:r>
          </a:p>
        </p:txBody>
      </p:sp>
      <p:grpSp>
        <p:nvGrpSpPr>
          <p:cNvPr id="336918" name="Group 22"/>
          <p:cNvGrpSpPr>
            <a:grpSpLocks/>
          </p:cNvGrpSpPr>
          <p:nvPr/>
        </p:nvGrpSpPr>
        <p:grpSpPr bwMode="auto">
          <a:xfrm>
            <a:off x="364319" y="1503415"/>
            <a:ext cx="2089150" cy="2087562"/>
            <a:chOff x="2200" y="1570"/>
            <a:chExt cx="1496" cy="1496"/>
          </a:xfrm>
        </p:grpSpPr>
        <p:sp>
          <p:nvSpPr>
            <p:cNvPr id="336919" name="Oval 23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336920" name="Oval 24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336921" name="Oval 25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36922" name="Oval 26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36923" name="Oval 27"/>
            <p:cNvSpPr>
              <a:spLocks noChangeArrowheads="1"/>
            </p:cNvSpPr>
            <p:nvPr/>
          </p:nvSpPr>
          <p:spPr bwMode="gray">
            <a:xfrm>
              <a:off x="2363" y="1733"/>
              <a:ext cx="1170" cy="117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336924" name="Text Box 28"/>
          <p:cNvSpPr txBox="1">
            <a:spLocks noChangeArrowheads="1"/>
          </p:cNvSpPr>
          <p:nvPr/>
        </p:nvSpPr>
        <p:spPr bwMode="gray">
          <a:xfrm>
            <a:off x="646301" y="1976897"/>
            <a:ext cx="142015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cell gene expression data</a:t>
            </a:r>
          </a:p>
          <a:p>
            <a:pPr algn="ctr" eaLnBrk="0" hangingPunct="0"/>
            <a:endParaRPr lang="en-US" altLang="ko-KR" dirty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84" name="AutoShape 2"/>
          <p:cNvSpPr>
            <a:spLocks noChangeArrowheads="1"/>
          </p:cNvSpPr>
          <p:nvPr/>
        </p:nvSpPr>
        <p:spPr bwMode="gray">
          <a:xfrm>
            <a:off x="2514002" y="4879897"/>
            <a:ext cx="504825" cy="576262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gray">
          <a:xfrm>
            <a:off x="3306164" y="4951334"/>
            <a:ext cx="1695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ko-KR">
                <a:solidFill>
                  <a:srgbClr val="FFFFFF"/>
                </a:solidFill>
                <a:ea typeface="굴림" charset="-127"/>
              </a:rPr>
              <a:t>Your Text here</a:t>
            </a:r>
          </a:p>
        </p:txBody>
      </p:sp>
      <p:sp>
        <p:nvSpPr>
          <p:cNvPr id="92" name="Text Box 10"/>
          <p:cNvSpPr txBox="1">
            <a:spLocks noChangeArrowheads="1"/>
          </p:cNvSpPr>
          <p:nvPr/>
        </p:nvSpPr>
        <p:spPr bwMode="gray">
          <a:xfrm>
            <a:off x="6104042" y="4706363"/>
            <a:ext cx="1532120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Filtering based on ANOVA test</a:t>
            </a:r>
            <a:endParaRPr lang="en-US" altLang="ko-KR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3" name="AutoShape 11"/>
          <p:cNvSpPr>
            <a:spLocks noChangeArrowheads="1"/>
          </p:cNvSpPr>
          <p:nvPr/>
        </p:nvSpPr>
        <p:spPr bwMode="gray">
          <a:xfrm>
            <a:off x="5249264" y="4879897"/>
            <a:ext cx="504825" cy="576262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94" name="AutoShape 12"/>
          <p:cNvSpPr>
            <a:spLocks noChangeArrowheads="1"/>
          </p:cNvSpPr>
          <p:nvPr/>
        </p:nvSpPr>
        <p:spPr bwMode="auto">
          <a:xfrm>
            <a:off x="325136" y="6333592"/>
            <a:ext cx="2115841" cy="43180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Feature Selection</a:t>
            </a:r>
            <a:endParaRPr lang="ko-KR" altLang="en-US" b="1" dirty="0">
              <a:latin typeface="Verdana" pitchFamily="34" charset="0"/>
              <a:ea typeface="굴림" charset="-127"/>
            </a:endParaRPr>
          </a:p>
        </p:txBody>
      </p:sp>
      <p:sp>
        <p:nvSpPr>
          <p:cNvPr id="95" name="AutoShape 13"/>
          <p:cNvSpPr>
            <a:spLocks noChangeArrowheads="1"/>
          </p:cNvSpPr>
          <p:nvPr/>
        </p:nvSpPr>
        <p:spPr bwMode="auto">
          <a:xfrm>
            <a:off x="3126776" y="6333592"/>
            <a:ext cx="2134980" cy="43180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Feature Selection</a:t>
            </a:r>
            <a:endParaRPr lang="ko-KR" altLang="en-US" b="1" dirty="0">
              <a:latin typeface="Verdana" pitchFamily="34" charset="0"/>
              <a:ea typeface="굴림" charset="-127"/>
            </a:endParaRPr>
          </a:p>
        </p:txBody>
      </p:sp>
      <p:sp>
        <p:nvSpPr>
          <p:cNvPr id="96" name="AutoShape 14"/>
          <p:cNvSpPr>
            <a:spLocks noChangeArrowheads="1"/>
          </p:cNvSpPr>
          <p:nvPr/>
        </p:nvSpPr>
        <p:spPr bwMode="auto">
          <a:xfrm>
            <a:off x="5796093" y="6189094"/>
            <a:ext cx="2205779" cy="43180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mtClean="0">
                <a:latin typeface="Verdana" pitchFamily="34" charset="0"/>
                <a:ea typeface="굴림" charset="-127"/>
              </a:rPr>
              <a:t>Data ready for ML</a:t>
            </a:r>
            <a:endParaRPr lang="ko-KR" altLang="en-US" b="1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97" name="Group 15"/>
          <p:cNvGrpSpPr>
            <a:grpSpLocks/>
          </p:cNvGrpSpPr>
          <p:nvPr/>
        </p:nvGrpSpPr>
        <p:grpSpPr bwMode="auto">
          <a:xfrm>
            <a:off x="3090264" y="4159172"/>
            <a:ext cx="2089150" cy="2087562"/>
            <a:chOff x="2200" y="1570"/>
            <a:chExt cx="1496" cy="1496"/>
          </a:xfrm>
        </p:grpSpPr>
        <p:sp>
          <p:nvSpPr>
            <p:cNvPr id="98" name="Oval 16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99" name="Oval 17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00" name="Oval 18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01" name="Oval 19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02" name="Oval 20"/>
            <p:cNvSpPr>
              <a:spLocks noChangeArrowheads="1"/>
            </p:cNvSpPr>
            <p:nvPr/>
          </p:nvSpPr>
          <p:spPr bwMode="gray">
            <a:xfrm>
              <a:off x="2363" y="1733"/>
              <a:ext cx="1170" cy="117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103" name="Text Box 21"/>
          <p:cNvSpPr txBox="1">
            <a:spLocks noChangeArrowheads="1"/>
          </p:cNvSpPr>
          <p:nvPr/>
        </p:nvSpPr>
        <p:spPr bwMode="gray">
          <a:xfrm>
            <a:off x="3451968" y="4859854"/>
            <a:ext cx="124044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Logistic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endParaRPr lang="en-US" sz="16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4" name="Group 22"/>
          <p:cNvGrpSpPr>
            <a:grpSpLocks/>
          </p:cNvGrpSpPr>
          <p:nvPr/>
        </p:nvGrpSpPr>
        <p:grpSpPr bwMode="auto">
          <a:xfrm>
            <a:off x="351827" y="4159172"/>
            <a:ext cx="2089150" cy="2087562"/>
            <a:chOff x="2200" y="1570"/>
            <a:chExt cx="1496" cy="1496"/>
          </a:xfrm>
        </p:grpSpPr>
        <p:sp>
          <p:nvSpPr>
            <p:cNvPr id="105" name="Oval 23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06" name="Oval 24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07" name="Oval 25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08" name="Oval 26"/>
            <p:cNvSpPr>
              <a:spLocks noChangeArrowheads="1"/>
            </p:cNvSpPr>
            <p:nvPr/>
          </p:nvSpPr>
          <p:spPr bwMode="gray">
            <a:xfrm>
              <a:off x="2298" y="1668"/>
              <a:ext cx="1300" cy="130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09" name="Oval 27"/>
            <p:cNvSpPr>
              <a:spLocks noChangeArrowheads="1"/>
            </p:cNvSpPr>
            <p:nvPr/>
          </p:nvSpPr>
          <p:spPr bwMode="gray">
            <a:xfrm>
              <a:off x="2363" y="1733"/>
              <a:ext cx="1170" cy="117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110" name="Text Box 28"/>
          <p:cNvSpPr txBox="1">
            <a:spLocks noChangeArrowheads="1"/>
          </p:cNvSpPr>
          <p:nvPr/>
        </p:nvSpPr>
        <p:spPr bwMode="gray">
          <a:xfrm>
            <a:off x="745583" y="4482949"/>
            <a:ext cx="142015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Remove Genes with high correlation to each other</a:t>
            </a:r>
            <a:endParaRPr lang="en-US" altLang="ko-KR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1" name="AutoShape 11"/>
          <p:cNvSpPr>
            <a:spLocks noChangeArrowheads="1"/>
          </p:cNvSpPr>
          <p:nvPr/>
        </p:nvSpPr>
        <p:spPr bwMode="gray">
          <a:xfrm>
            <a:off x="8068457" y="2190802"/>
            <a:ext cx="504825" cy="576262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" name="Magnetic Disk 3"/>
          <p:cNvSpPr/>
          <p:nvPr/>
        </p:nvSpPr>
        <p:spPr>
          <a:xfrm>
            <a:off x="5838019" y="4706363"/>
            <a:ext cx="2398901" cy="1403619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6534" y="5265764"/>
            <a:ext cx="195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Dataset with reduced feature set</a:t>
            </a:r>
            <a:endParaRPr lang="en-US" sz="16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136" y="95672"/>
            <a:ext cx="44606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Learning &amp; Data Preprocessing Steps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8" grpId="0" animBg="1"/>
      <p:bldP spid="336906" grpId="0"/>
      <p:bldP spid="336907" grpId="0" animBg="1"/>
      <p:bldP spid="336908" grpId="0" animBg="1"/>
      <p:bldP spid="336909" grpId="0" animBg="1"/>
      <p:bldP spid="336910" grpId="0" animBg="1"/>
      <p:bldP spid="336917" grpId="0"/>
      <p:bldP spid="336924" grpId="0"/>
      <p:bldP spid="84" grpId="0" animBg="1"/>
      <p:bldP spid="93" grpId="0" animBg="1"/>
      <p:bldP spid="94" grpId="0" animBg="1"/>
      <p:bldP spid="95" grpId="0" animBg="1"/>
      <p:bldP spid="96" grpId="0" animBg="1"/>
      <p:bldP spid="103" grpId="0"/>
      <p:bldP spid="110" grpId="0"/>
      <p:bldP spid="111" grpId="0" animBg="1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6713"/>
            <a:ext cx="8229600" cy="45878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 Preprocessing Steps</a:t>
            </a:r>
            <a:br>
              <a:rPr 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Magnetic Disk 3"/>
          <p:cNvSpPr/>
          <p:nvPr/>
        </p:nvSpPr>
        <p:spPr>
          <a:xfrm>
            <a:off x="1212490" y="2207360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Magnetic Disk 4"/>
          <p:cNvSpPr/>
          <p:nvPr/>
        </p:nvSpPr>
        <p:spPr>
          <a:xfrm>
            <a:off x="1212490" y="3506579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Magnetic Disk 6"/>
          <p:cNvSpPr/>
          <p:nvPr/>
        </p:nvSpPr>
        <p:spPr>
          <a:xfrm>
            <a:off x="1212490" y="4650640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Magnetic Disk 7"/>
          <p:cNvSpPr/>
          <p:nvPr/>
        </p:nvSpPr>
        <p:spPr>
          <a:xfrm>
            <a:off x="1212490" y="5891816"/>
            <a:ext cx="1221640" cy="763525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b="1" dirty="0">
                <a:latin typeface="Times New Roman" charset="0"/>
                <a:ea typeface="Times New Roman" charset="0"/>
                <a:cs typeface="Times New Roman" charset="0"/>
              </a:rPr>
              <a:t>279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670605" y="3123590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670605" y="4422809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670605" y="5580701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Magnetic Disk 13"/>
          <p:cNvSpPr/>
          <p:nvPr/>
        </p:nvSpPr>
        <p:spPr>
          <a:xfrm>
            <a:off x="3508484" y="2269819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Magnetic Disk 14"/>
          <p:cNvSpPr/>
          <p:nvPr/>
        </p:nvSpPr>
        <p:spPr>
          <a:xfrm>
            <a:off x="3508484" y="3569038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Magnetic Disk 15"/>
          <p:cNvSpPr/>
          <p:nvPr/>
        </p:nvSpPr>
        <p:spPr>
          <a:xfrm>
            <a:off x="3508484" y="4713099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Magnetic Disk 16"/>
          <p:cNvSpPr/>
          <p:nvPr/>
        </p:nvSpPr>
        <p:spPr>
          <a:xfrm>
            <a:off x="3508484" y="5954275"/>
            <a:ext cx="1221640" cy="763525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966599" y="3186049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3966599" y="4485268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3966599" y="5643160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Magnetic Disk 20"/>
          <p:cNvSpPr/>
          <p:nvPr/>
        </p:nvSpPr>
        <p:spPr>
          <a:xfrm>
            <a:off x="5936890" y="2239839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Magnetic Disk 21"/>
          <p:cNvSpPr/>
          <p:nvPr/>
        </p:nvSpPr>
        <p:spPr>
          <a:xfrm>
            <a:off x="5936890" y="3539058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Magnetic Disk 22"/>
          <p:cNvSpPr/>
          <p:nvPr/>
        </p:nvSpPr>
        <p:spPr>
          <a:xfrm>
            <a:off x="5936890" y="4683119"/>
            <a:ext cx="1221640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Magnetic Disk 23"/>
          <p:cNvSpPr/>
          <p:nvPr/>
        </p:nvSpPr>
        <p:spPr>
          <a:xfrm>
            <a:off x="5936890" y="5924295"/>
            <a:ext cx="1221640" cy="763525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6395005" y="3156069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6395005" y="4455288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6395005" y="5613180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2648" y="1743304"/>
            <a:ext cx="92987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Remove genes with low expression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542630" y="3079502"/>
            <a:ext cx="857354" cy="830997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altLang="ko-KR" sz="1200" b="1" dirty="0">
                <a:latin typeface="Times New Roman" charset="0"/>
                <a:ea typeface="Times New Roman" charset="0"/>
                <a:cs typeface="Times New Roman" charset="0"/>
              </a:rPr>
              <a:t>Filtering based on ANOVA test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521290" y="4075813"/>
            <a:ext cx="896432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ko-KR" sz="1200" b="1" dirty="0">
                <a:latin typeface="Times New Roman" charset="0"/>
                <a:ea typeface="Times New Roman" charset="0"/>
                <a:cs typeface="Times New Roman" charset="0"/>
              </a:rPr>
              <a:t>Remove Genes with high correlation to each other</a:t>
            </a:r>
          </a:p>
        </p:txBody>
      </p:sp>
      <p:sp>
        <p:nvSpPr>
          <p:cNvPr id="32" name="Magnetic Disk 31"/>
          <p:cNvSpPr/>
          <p:nvPr/>
        </p:nvSpPr>
        <p:spPr>
          <a:xfrm>
            <a:off x="1212490" y="980665"/>
            <a:ext cx="1221639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b="1" dirty="0" smtClean="0">
                <a:latin typeface="Times New Roman" charset="0"/>
                <a:ea typeface="Times New Roman" charset="0"/>
                <a:cs typeface="Times New Roman" charset="0"/>
              </a:rPr>
              <a:t>15218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1683722" y="1896895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Magnetic Disk 33"/>
          <p:cNvSpPr/>
          <p:nvPr/>
        </p:nvSpPr>
        <p:spPr>
          <a:xfrm>
            <a:off x="3486787" y="982271"/>
            <a:ext cx="1221639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3958019" y="1898501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Magnetic Disk 35"/>
          <p:cNvSpPr/>
          <p:nvPr/>
        </p:nvSpPr>
        <p:spPr>
          <a:xfrm>
            <a:off x="5915192" y="991642"/>
            <a:ext cx="1221639" cy="916230"/>
          </a:xfrm>
          <a:prstGeom prst="flowChartMagneticDisk">
            <a:avLst/>
          </a:prstGeom>
          <a:blipFill>
            <a:blip r:embed="rId2"/>
            <a:stretch>
              <a:fillRect l="-181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6386424" y="1907872"/>
            <a:ext cx="305410" cy="324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42630" y="5566870"/>
            <a:ext cx="85735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Elastic Net</a:t>
            </a:r>
            <a:endParaRPr 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892284" y="1805762"/>
            <a:ext cx="89898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Remove genes with low expression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868603" y="3141960"/>
            <a:ext cx="857354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ko-KR" sz="1200" b="1" dirty="0">
                <a:latin typeface="Times New Roman" charset="0"/>
                <a:ea typeface="Times New Roman" charset="0"/>
                <a:cs typeface="Times New Roman" charset="0"/>
              </a:rPr>
              <a:t>Filtering based on ANOVA test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875423" y="4234880"/>
            <a:ext cx="833673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ko-KR" sz="1200" b="1" dirty="0">
                <a:latin typeface="Times New Roman" charset="0"/>
                <a:ea typeface="Times New Roman" charset="0"/>
                <a:cs typeface="Times New Roman" charset="0"/>
              </a:rPr>
              <a:t>Remove Genes with high correlation to each other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79917" y="5628648"/>
            <a:ext cx="85735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Elastic Net</a:t>
            </a:r>
            <a:endParaRPr lang="en-US" sz="12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298407" y="2702611"/>
            <a:ext cx="1091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 smtClean="0"/>
              <a:t>8578 </a:t>
            </a:r>
            <a:r>
              <a:rPr lang="is-IS" sz="1400" b="1" dirty="0" smtClean="0">
                <a:latin typeface="Times New Roman" charset="0"/>
                <a:ea typeface="Times New Roman" charset="0"/>
                <a:cs typeface="Times New Roman" charset="0"/>
              </a:rPr>
              <a:t>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86616" y="3895489"/>
            <a:ext cx="1091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 smtClean="0"/>
              <a:t>4928 </a:t>
            </a:r>
            <a:r>
              <a:rPr lang="is-IS" sz="1400" b="1" dirty="0" smtClean="0"/>
              <a:t>genes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309874" y="5010232"/>
            <a:ext cx="1091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>
                <a:latin typeface="Times New Roman" charset="0"/>
                <a:ea typeface="Times New Roman" charset="0"/>
                <a:cs typeface="Times New Roman" charset="0"/>
              </a:rPr>
              <a:t>2437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310931" y="6224451"/>
            <a:ext cx="104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>
                <a:latin typeface="Times New Roman" charset="0"/>
                <a:ea typeface="Times New Roman" charset="0"/>
                <a:cs typeface="Times New Roman" charset="0"/>
              </a:rPr>
              <a:t>279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6616" y="1400254"/>
            <a:ext cx="120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>
                <a:latin typeface="Times New Roman" charset="0"/>
                <a:ea typeface="Times New Roman" charset="0"/>
                <a:cs typeface="Times New Roman" charset="0"/>
              </a:rPr>
              <a:t>15218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0772" y="1406462"/>
            <a:ext cx="117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 smtClean="0">
                <a:latin typeface="Times New Roman" charset="0"/>
                <a:ea typeface="Times New Roman" charset="0"/>
                <a:cs typeface="Times New Roman" charset="0"/>
              </a:rPr>
              <a:t>39852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96828" y="1400254"/>
            <a:ext cx="116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b="1" dirty="0" smtClean="0">
                <a:latin typeface="Times New Roman" charset="0"/>
                <a:ea typeface="Times New Roman" charset="0"/>
                <a:cs typeface="Times New Roman" charset="0"/>
              </a:rPr>
              <a:t>39853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46994" y="2625136"/>
            <a:ext cx="1264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smtClean="0">
                <a:latin typeface="Times New Roman" charset="0"/>
                <a:ea typeface="Times New Roman" charset="0"/>
                <a:cs typeface="Times New Roman" charset="0"/>
              </a:rPr>
              <a:t>9345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98960" y="4005423"/>
            <a:ext cx="1342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 smtClean="0">
                <a:latin typeface="Times New Roman" charset="0"/>
                <a:ea typeface="Times New Roman" charset="0"/>
                <a:cs typeface="Times New Roman" charset="0"/>
              </a:rPr>
              <a:t>6521 </a:t>
            </a:r>
            <a:r>
              <a:rPr lang="cs-CZ" sz="1400" b="1" dirty="0" err="1" smtClean="0">
                <a:latin typeface="Times New Roman" charset="0"/>
                <a:ea typeface="Times New Roman" charset="0"/>
                <a:cs typeface="Times New Roman" charset="0"/>
              </a:rPr>
              <a:t>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52738" y="5144640"/>
            <a:ext cx="1288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5500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82835" y="6248521"/>
            <a:ext cx="137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 smtClean="0">
                <a:latin typeface="Times New Roman" charset="0"/>
                <a:ea typeface="Times New Roman" charset="0"/>
                <a:cs typeface="Times New Roman" charset="0"/>
              </a:rPr>
              <a:t>135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9050" y="2574301"/>
            <a:ext cx="120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b="1" dirty="0" smtClean="0">
                <a:latin typeface="Times New Roman" charset="0"/>
                <a:ea typeface="Times New Roman" charset="0"/>
                <a:cs typeface="Times New Roman" charset="0"/>
              </a:rPr>
              <a:t>9274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9050" y="3972957"/>
            <a:ext cx="1059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b="1" dirty="0" smtClean="0">
                <a:latin typeface="Times New Roman" charset="0"/>
                <a:ea typeface="Times New Roman" charset="0"/>
                <a:cs typeface="Times New Roman" charset="0"/>
              </a:rPr>
              <a:t>5175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67197" y="5071109"/>
            <a:ext cx="146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5000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13181" y="6248521"/>
            <a:ext cx="104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95 genes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9" grpId="0" animBg="1"/>
      <p:bldP spid="30" grpId="0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527605"/>
            <a:ext cx="4581150" cy="45811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Machine Learning &amp; Data Preprocessing Steps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47338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genes with low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(nested for loop)</a:t>
            </a:r>
            <a:r>
              <a:rPr lang="en-US" altLang="ko-KR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50%</a:t>
            </a:r>
            <a:r>
              <a:rPr lang="en-US" altLang="ko-KR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Filtering </a:t>
            </a:r>
            <a:r>
              <a:rPr lang="en-US" altLang="ko-KR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based on ANOVA </a:t>
            </a:r>
            <a:r>
              <a:rPr lang="en-US" altLang="ko-KR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test; p-value less than 0.05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(nested for loop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Remove </a:t>
            </a:r>
            <a:r>
              <a:rPr lang="en-US" altLang="ko-KR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Genes </a:t>
            </a:r>
            <a:r>
              <a:rPr lang="en-US" altLang="ko-KR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with low variance across cell types.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Remove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highly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&gt;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0.85</a:t>
            </a:r>
            <a:endParaRPr lang="en-US" altLang="ko-KR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Employ Elastic </a:t>
            </a:r>
            <a:r>
              <a:rPr lang="en-US" altLang="ko-KR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Net logistic regression for feature selection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7" y="222195"/>
            <a:ext cx="5778533" cy="763525"/>
          </a:xfrm>
        </p:spPr>
        <p:txBody>
          <a:bodyPr>
            <a:noAutofit/>
          </a:bodyPr>
          <a:lstStyle/>
          <a:p>
            <a:r>
              <a:rPr lang="en-US" sz="2800" dirty="0" smtClean="0"/>
              <a:t>Logistic Regression Modeling</a:t>
            </a:r>
            <a:r>
              <a:rPr lang="en-US" sz="2800" dirty="0"/>
              <a:t> </a:t>
            </a:r>
            <a:r>
              <a:rPr lang="en-US" altLang="ko-KR" sz="2800" dirty="0" smtClean="0">
                <a:latin typeface="Times New Roman" charset="0"/>
                <a:ea typeface="Times New Roman" charset="0"/>
                <a:cs typeface="Times New Roman" charset="0"/>
              </a:rPr>
              <a:t>&amp; Dataset with reduced feature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enalized multinomial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logistic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regression 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(Elastic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Remove features with coefficients of zero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3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195"/>
            <a:ext cx="5488230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Modeling 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&amp; Dataset with reduced feature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24" y="1844824"/>
            <a:ext cx="6984776" cy="5013176"/>
          </a:xfrm>
        </p:spPr>
      </p:pic>
      <p:sp>
        <p:nvSpPr>
          <p:cNvPr id="3" name="TextBox 2"/>
          <p:cNvSpPr txBox="1"/>
          <p:nvPr/>
        </p:nvSpPr>
        <p:spPr>
          <a:xfrm>
            <a:off x="143555" y="2360065"/>
            <a:ext cx="1679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Embryonic Cell Cycles </a:t>
            </a:r>
            <a:r>
              <a:rPr lang="en-US" dirty="0" smtClean="0"/>
              <a:t>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Number of selected features is 278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" y="222195"/>
            <a:ext cx="6403370" cy="458115"/>
          </a:xfrm>
        </p:spPr>
        <p:txBody>
          <a:bodyPr>
            <a:normAutofit fontScale="90000"/>
          </a:bodyPr>
          <a:lstStyle/>
          <a:p>
            <a:r>
              <a:rPr lang="en-US"/>
              <a:t>Logistic Regression Modeling </a:t>
            </a:r>
            <a:r>
              <a:rPr lang="en-US" altLang="ko-KR">
                <a:latin typeface="Times New Roman" charset="0"/>
                <a:ea typeface="Times New Roman" charset="0"/>
                <a:cs typeface="Times New Roman" charset="0"/>
              </a:rPr>
              <a:t>&amp; Dataset with reduced feature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1860389"/>
            <a:ext cx="7167985" cy="4970463"/>
          </a:xfrm>
        </p:spPr>
      </p:pic>
      <p:sp>
        <p:nvSpPr>
          <p:cNvPr id="5" name="TextBox 4"/>
          <p:cNvSpPr txBox="1"/>
          <p:nvPr/>
        </p:nvSpPr>
        <p:spPr>
          <a:xfrm>
            <a:off x="143555" y="2360065"/>
            <a:ext cx="1527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Pancreatic Cell Types </a:t>
            </a:r>
            <a:r>
              <a:rPr lang="en-US" dirty="0" smtClean="0"/>
              <a:t>Data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selected features is </a:t>
            </a:r>
            <a:r>
              <a:rPr lang="en-US" dirty="0" smtClean="0"/>
              <a:t>135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534" y="222195"/>
            <a:ext cx="5955495" cy="458115"/>
          </a:xfrm>
        </p:spPr>
        <p:txBody>
          <a:bodyPr>
            <a:normAutofit fontScale="90000"/>
          </a:bodyPr>
          <a:lstStyle/>
          <a:p>
            <a:r>
              <a:rPr lang="en-US"/>
              <a:t>Logistic Regression Modeling </a:t>
            </a:r>
            <a:r>
              <a:rPr lang="en-US" altLang="ko-KR">
                <a:latin typeface="Times New Roman" charset="0"/>
                <a:ea typeface="Times New Roman" charset="0"/>
                <a:cs typeface="Times New Roman" charset="0"/>
              </a:rPr>
              <a:t>&amp; Dataset with reduced feature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20" y="2034944"/>
            <a:ext cx="7237780" cy="4803345"/>
          </a:xfrm>
        </p:spPr>
      </p:pic>
      <p:sp>
        <p:nvSpPr>
          <p:cNvPr id="3" name="TextBox 2"/>
          <p:cNvSpPr txBox="1"/>
          <p:nvPr/>
        </p:nvSpPr>
        <p:spPr>
          <a:xfrm>
            <a:off x="296260" y="2207360"/>
            <a:ext cx="1609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Pancreatic Cell Types </a:t>
            </a:r>
            <a:r>
              <a:rPr lang="en-US" dirty="0" smtClean="0"/>
              <a:t>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selected features is </a:t>
            </a:r>
            <a:r>
              <a:rPr lang="en-US" dirty="0" smtClean="0"/>
              <a:t>96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146" y="188452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Learning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526146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Embryonic Cell 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(Balanced Class)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Embryonic 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Cell Cycle</a:t>
            </a:r>
            <a:endParaRPr 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G1, G2, 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6204" y="3005804"/>
            <a:ext cx="1040397" cy="534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96203" y="3833453"/>
            <a:ext cx="1040397" cy="16166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 &amp; Model Tuning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57635" y="4347306"/>
            <a:ext cx="1040397" cy="7254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68793" y="5675597"/>
            <a:ext cx="1167872" cy="11102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eature ranking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rot="5400000">
            <a:off x="3735973" y="2346830"/>
            <a:ext cx="339405" cy="9785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915147" y="2972669"/>
            <a:ext cx="1040397" cy="534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>
          <a:xfrm rot="16200000" flipH="1">
            <a:off x="4762011" y="2321368"/>
            <a:ext cx="306270" cy="1040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435345" y="3506852"/>
            <a:ext cx="1" cy="135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98032" y="4710009"/>
            <a:ext cx="203529" cy="300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401561" y="4863301"/>
            <a:ext cx="1110761" cy="7177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accuracy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69080" y="5072712"/>
            <a:ext cx="0" cy="608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416402" y="3539987"/>
            <a:ext cx="1" cy="293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36600" y="4718900"/>
            <a:ext cx="232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gnetic Disk 31"/>
          <p:cNvSpPr/>
          <p:nvPr/>
        </p:nvSpPr>
        <p:spPr>
          <a:xfrm>
            <a:off x="3661346" y="1664302"/>
            <a:ext cx="1600202" cy="1098589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58854" y="2042487"/>
            <a:ext cx="1649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Dataset 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with reduced </a:t>
            </a:r>
            <a:r>
              <a:rPr lang="en-US" sz="1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endParaRPr lang="en-US" sz="1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7131080" y="4919703"/>
            <a:ext cx="1110761" cy="7177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6512322" y="5222157"/>
            <a:ext cx="604102" cy="14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57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8" grpId="0" animBg="1"/>
      <p:bldP spid="32" grpId="0" animBg="1"/>
      <p:bldP spid="33" grpId="0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AutoShape 2"/>
          <p:cNvSpPr>
            <a:spLocks noChangeArrowheads="1"/>
          </p:cNvSpPr>
          <p:nvPr/>
        </p:nvSpPr>
        <p:spPr bwMode="gray">
          <a:xfrm>
            <a:off x="2058988" y="1700213"/>
            <a:ext cx="5473700" cy="36036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34851" name="AutoShape 3"/>
          <p:cNvSpPr>
            <a:spLocks noChangeArrowheads="1"/>
          </p:cNvSpPr>
          <p:nvPr/>
        </p:nvSpPr>
        <p:spPr bwMode="gray">
          <a:xfrm>
            <a:off x="2073275" y="2541588"/>
            <a:ext cx="547370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34852" name="AutoShape 4"/>
          <p:cNvSpPr>
            <a:spLocks noChangeArrowheads="1"/>
          </p:cNvSpPr>
          <p:nvPr/>
        </p:nvSpPr>
        <p:spPr bwMode="gray">
          <a:xfrm>
            <a:off x="2058988" y="3392488"/>
            <a:ext cx="5473700" cy="36036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34853" name="AutoShape 5"/>
          <p:cNvSpPr>
            <a:spLocks noChangeArrowheads="1"/>
          </p:cNvSpPr>
          <p:nvPr/>
        </p:nvSpPr>
        <p:spPr bwMode="gray">
          <a:xfrm>
            <a:off x="2370138" y="1624013"/>
            <a:ext cx="5095875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r>
              <a:rPr lang="en-US" altLang="ko-KR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kumimoji="1" lang="en-US" altLang="ko-KR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4854" name="AutoShape 6"/>
          <p:cNvSpPr>
            <a:spLocks noChangeArrowheads="1"/>
          </p:cNvSpPr>
          <p:nvPr/>
        </p:nvSpPr>
        <p:spPr bwMode="gray">
          <a:xfrm>
            <a:off x="2390775" y="2474913"/>
            <a:ext cx="5095875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r>
              <a:rPr lang="en-US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Datasets &amp; Tools</a:t>
            </a:r>
            <a:endParaRPr kumimoji="1" lang="en-US" altLang="ko-KR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4855" name="AutoShape 7"/>
          <p:cNvSpPr>
            <a:spLocks noChangeArrowheads="1"/>
          </p:cNvSpPr>
          <p:nvPr/>
        </p:nvSpPr>
        <p:spPr bwMode="gray">
          <a:xfrm>
            <a:off x="2381250" y="3333750"/>
            <a:ext cx="5095875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r>
              <a:rPr kumimoji="1" lang="en-US" altLang="ko-KR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Biological Background</a:t>
            </a:r>
            <a:endParaRPr kumimoji="1" lang="en-US" altLang="ko-KR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4856" name="AutoShape 8"/>
          <p:cNvSpPr>
            <a:spLocks noChangeArrowheads="1"/>
          </p:cNvSpPr>
          <p:nvPr/>
        </p:nvSpPr>
        <p:spPr bwMode="gray">
          <a:xfrm>
            <a:off x="2457450" y="4205288"/>
            <a:ext cx="5095875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endParaRPr kumimoji="1" lang="en-US" altLang="ko-KR" sz="2000" b="1" dirty="0">
              <a:ea typeface="굴림" charset="-127"/>
            </a:endParaRPr>
          </a:p>
        </p:txBody>
      </p:sp>
      <p:sp>
        <p:nvSpPr>
          <p:cNvPr id="334857" name="AutoShape 9"/>
          <p:cNvSpPr>
            <a:spLocks noChangeArrowheads="1"/>
          </p:cNvSpPr>
          <p:nvPr/>
        </p:nvSpPr>
        <p:spPr bwMode="gray">
          <a:xfrm>
            <a:off x="1619250" y="1484313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1</a:t>
            </a:r>
          </a:p>
        </p:txBody>
      </p:sp>
      <p:sp>
        <p:nvSpPr>
          <p:cNvPr id="334858" name="AutoShape 10"/>
          <p:cNvSpPr>
            <a:spLocks noChangeArrowheads="1"/>
          </p:cNvSpPr>
          <p:nvPr/>
        </p:nvSpPr>
        <p:spPr bwMode="gray">
          <a:xfrm>
            <a:off x="2033883" y="4291013"/>
            <a:ext cx="5473700" cy="36036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   Machine Learning Pipeline</a:t>
            </a:r>
            <a:endParaRPr lang="ru-RU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4859" name="AutoShape 11"/>
          <p:cNvSpPr>
            <a:spLocks noChangeArrowheads="1"/>
          </p:cNvSpPr>
          <p:nvPr/>
        </p:nvSpPr>
        <p:spPr bwMode="gray">
          <a:xfrm>
            <a:off x="1619250" y="2322513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ko-KR" sz="2400" b="1">
                <a:solidFill>
                  <a:schemeClr val="bg1"/>
                </a:solidFill>
                <a:ea typeface="굴림" charset="-127"/>
              </a:rPr>
              <a:t>2</a:t>
            </a:r>
          </a:p>
        </p:txBody>
      </p:sp>
      <p:sp>
        <p:nvSpPr>
          <p:cNvPr id="334860" name="AutoShape 12"/>
          <p:cNvSpPr>
            <a:spLocks noChangeArrowheads="1"/>
          </p:cNvSpPr>
          <p:nvPr/>
        </p:nvSpPr>
        <p:spPr bwMode="gray">
          <a:xfrm>
            <a:off x="1619250" y="3236913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3</a:t>
            </a:r>
          </a:p>
        </p:txBody>
      </p:sp>
      <p:sp>
        <p:nvSpPr>
          <p:cNvPr id="334861" name="AutoShape 13"/>
          <p:cNvSpPr>
            <a:spLocks noChangeArrowheads="1"/>
          </p:cNvSpPr>
          <p:nvPr/>
        </p:nvSpPr>
        <p:spPr bwMode="gray">
          <a:xfrm>
            <a:off x="1619250" y="4075113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4</a:t>
            </a:r>
          </a:p>
        </p:txBody>
      </p:sp>
      <p:sp>
        <p:nvSpPr>
          <p:cNvPr id="334862" name="AutoShape 14"/>
          <p:cNvSpPr>
            <a:spLocks noChangeArrowheads="1"/>
          </p:cNvSpPr>
          <p:nvPr/>
        </p:nvSpPr>
        <p:spPr bwMode="gray">
          <a:xfrm>
            <a:off x="2417763" y="4186238"/>
            <a:ext cx="5095875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endParaRPr kumimoji="1" lang="en-US" altLang="ko-KR" sz="2000" b="1" dirty="0">
              <a:solidFill>
                <a:schemeClr val="bg2"/>
              </a:solidFill>
              <a:ea typeface="굴림" charset="-127"/>
            </a:endParaRP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gray">
          <a:xfrm>
            <a:off x="2073275" y="5117059"/>
            <a:ext cx="5473700" cy="36036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B0351C">
                  <a:shade val="30000"/>
                  <a:satMod val="115000"/>
                </a:srgbClr>
              </a:gs>
              <a:gs pos="50000">
                <a:srgbClr val="B0351C">
                  <a:shade val="67500"/>
                  <a:satMod val="115000"/>
                </a:srgbClr>
              </a:gs>
              <a:gs pos="100000">
                <a:srgbClr val="B0351C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r>
              <a:rPr kumimoji="1" lang="en-US" altLang="ko-KR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kumimoji="1" lang="en-US" altLang="ko-KR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Results &amp; Feature Ranking</a:t>
            </a:r>
            <a:endParaRPr kumimoji="1" lang="en-US" altLang="ko-KR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gray">
          <a:xfrm>
            <a:off x="1635125" y="4934497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5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21" name="AutoShape 10"/>
          <p:cNvSpPr>
            <a:spLocks noChangeArrowheads="1"/>
          </p:cNvSpPr>
          <p:nvPr/>
        </p:nvSpPr>
        <p:spPr bwMode="gray">
          <a:xfrm>
            <a:off x="2033883" y="5817762"/>
            <a:ext cx="5473700" cy="36036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B0351C">
                  <a:shade val="30000"/>
                  <a:satMod val="115000"/>
                </a:srgbClr>
              </a:gs>
              <a:gs pos="50000">
                <a:srgbClr val="B0351C">
                  <a:shade val="67500"/>
                  <a:satMod val="115000"/>
                </a:srgbClr>
              </a:gs>
              <a:gs pos="100000">
                <a:srgbClr val="B0351C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/>
            <a:r>
              <a:rPr kumimoji="1" lang="en-US" altLang="ko-KR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   Future Work </a:t>
            </a:r>
            <a:endParaRPr kumimoji="1" lang="en-US" altLang="ko-KR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gray">
          <a:xfrm>
            <a:off x="1595733" y="5635200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124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4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4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4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4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4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4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4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4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4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4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0" grpId="0" animBg="1"/>
      <p:bldP spid="334851" grpId="0" animBg="1"/>
      <p:bldP spid="334852" grpId="0" animBg="1"/>
      <p:bldP spid="334853" grpId="0"/>
      <p:bldP spid="334854" grpId="0"/>
      <p:bldP spid="334855" grpId="0"/>
      <p:bldP spid="334857" grpId="0" animBg="1"/>
      <p:bldP spid="334858" grpId="0" animBg="1"/>
      <p:bldP spid="334859" grpId="0" animBg="1"/>
      <p:bldP spid="334860" grpId="0" animBg="1"/>
      <p:bldP spid="334861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74" y="833015"/>
            <a:ext cx="8229600" cy="45811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Machine Learning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Balanced Class of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Embryonic Cell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554" y="2009893"/>
            <a:ext cx="1859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Embryonic Cell Data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(Balanced Class)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Embryonic Cell Cycle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G1, G2, 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1749245"/>
            <a:ext cx="7473395" cy="5108754"/>
          </a:xfrm>
        </p:spPr>
      </p:pic>
    </p:spTree>
    <p:extLst>
      <p:ext uri="{BB962C8B-B14F-4D97-AF65-F5344CB8AC3E}">
        <p14:creationId xmlns:p14="http://schemas.microsoft.com/office/powerpoint/2010/main" val="11859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6949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Models Evaluation- Accuracy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406" y="24374045"/>
            <a:ext cx="12890500" cy="79351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806" y="24526445"/>
            <a:ext cx="12890500" cy="7935181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130" y="1749245"/>
            <a:ext cx="6709870" cy="5108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964" y="2360065"/>
            <a:ext cx="1679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Embryonic Cell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Cycles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31" y="6949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</a:t>
            </a:r>
            <a:r>
              <a:rPr lang="en-US" dirty="0" smtClean="0"/>
              <a:t>Evaluation- Accuracy&amp; Kappa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40" y="1749245"/>
            <a:ext cx="6404460" cy="5108756"/>
          </a:xfrm>
        </p:spPr>
      </p:pic>
      <p:sp>
        <p:nvSpPr>
          <p:cNvPr id="5" name="TextBox 4"/>
          <p:cNvSpPr txBox="1"/>
          <p:nvPr/>
        </p:nvSpPr>
        <p:spPr>
          <a:xfrm>
            <a:off x="448964" y="2360065"/>
            <a:ext cx="1679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Embryonic Cell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Cycles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</a:p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SVM is stable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68" y="527605"/>
            <a:ext cx="6067006" cy="458115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700" dirty="0" smtClean="0"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700" dirty="0">
                <a:latin typeface="Times New Roman" charset="0"/>
                <a:ea typeface="Times New Roman" charset="0"/>
                <a:cs typeface="Times New Roman" charset="0"/>
              </a:rPr>
              <a:t>Learning </a:t>
            </a:r>
            <a:r>
              <a:rPr lang="en-US" altLang="ko-KR" sz="2700" b="1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ko-KR" sz="27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700" dirty="0" smtClean="0">
                <a:latin typeface="Times New Roman" charset="0"/>
                <a:ea typeface="Times New Roman" charset="0"/>
                <a:cs typeface="Times New Roman" charset="0"/>
              </a:rPr>
              <a:t>Imbalance Class of </a:t>
            </a:r>
            <a:r>
              <a:rPr lang="en-US" sz="2700" b="1" dirty="0">
                <a:latin typeface="Times New Roman" charset="0"/>
                <a:ea typeface="Times New Roman" charset="0"/>
                <a:cs typeface="Times New Roman" charset="0"/>
              </a:rPr>
              <a:t>Pancreatic Cell Types </a:t>
            </a:r>
            <a:r>
              <a:rPr lang="en-US" sz="2700" b="1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555" y="2054655"/>
            <a:ext cx="1985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Pancreatic Cell Types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Imbalance Class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Cell Types: alpha, beta, delta. PP</a:t>
            </a:r>
          </a:p>
          <a:p>
            <a:pPr marL="285750" indent="-285750">
              <a:buFont typeface="Arial" charset="0"/>
              <a:buChar char="•"/>
            </a:pPr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597024"/>
            <a:ext cx="7015280" cy="5260975"/>
          </a:xfrm>
        </p:spPr>
      </p:pic>
    </p:spTree>
    <p:extLst>
      <p:ext uri="{BB962C8B-B14F-4D97-AF65-F5344CB8AC3E}">
        <p14:creationId xmlns:p14="http://schemas.microsoft.com/office/powerpoint/2010/main" val="6940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42" y="527605"/>
            <a:ext cx="5435589" cy="458115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Imbalance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Class of Pancreatic Cell Types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3555" y="2054655"/>
            <a:ext cx="1832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Imbalance Class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Cell Types: alpha, beta, delta. PP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1749245"/>
            <a:ext cx="7473395" cy="5108754"/>
          </a:xfrm>
        </p:spPr>
      </p:pic>
    </p:spTree>
    <p:extLst>
      <p:ext uri="{BB962C8B-B14F-4D97-AF65-F5344CB8AC3E}">
        <p14:creationId xmlns:p14="http://schemas.microsoft.com/office/powerpoint/2010/main" val="16227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" y="215863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Learning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52614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</a:t>
            </a:r>
            <a:r>
              <a:rPr lang="en-US" sz="18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Types Data</a:t>
            </a:r>
            <a:endParaRPr lang="en-US" altLang="ko-KR" sz="18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96204" y="3005804"/>
            <a:ext cx="1040397" cy="534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Imbalance Training 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96203" y="3833453"/>
            <a:ext cx="1040397" cy="16166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 &amp; Model Tuning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57635" y="4347306"/>
            <a:ext cx="1040397" cy="7254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68793" y="5675597"/>
            <a:ext cx="1167872" cy="11102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Validity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ranking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rot="5400000">
            <a:off x="3735973" y="2346830"/>
            <a:ext cx="339405" cy="9785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915147" y="2972669"/>
            <a:ext cx="1040397" cy="534183"/>
          </a:xfrm>
          <a:prstGeom prst="roundRect">
            <a:avLst/>
          </a:prstGeom>
          <a:solidFill>
            <a:srgbClr val="D68B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Imbalance Testing 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>
          <a:xfrm rot="16200000" flipH="1">
            <a:off x="4762011" y="2321368"/>
            <a:ext cx="306270" cy="1040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435345" y="3506852"/>
            <a:ext cx="1" cy="135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98032" y="4710009"/>
            <a:ext cx="203529" cy="300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401561" y="4863301"/>
            <a:ext cx="1110761" cy="7177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Validity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69080" y="5072712"/>
            <a:ext cx="0" cy="608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36600" y="4718900"/>
            <a:ext cx="232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gnetic Disk 31"/>
          <p:cNvSpPr/>
          <p:nvPr/>
        </p:nvSpPr>
        <p:spPr>
          <a:xfrm>
            <a:off x="3661346" y="1664302"/>
            <a:ext cx="1600202" cy="1098589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72724" y="2055376"/>
            <a:ext cx="1649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Dataset 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with reduced </a:t>
            </a:r>
            <a:r>
              <a:rPr lang="en-US" sz="1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endParaRPr lang="en-US" sz="1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7131080" y="4919703"/>
            <a:ext cx="1110761" cy="7177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6512322" y="5222157"/>
            <a:ext cx="604102" cy="14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9" idx="1"/>
          </p:cNvCxnSpPr>
          <p:nvPr/>
        </p:nvCxnSpPr>
        <p:spPr>
          <a:xfrm flipH="1">
            <a:off x="2128720" y="3272896"/>
            <a:ext cx="767484" cy="3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059091" y="2940186"/>
            <a:ext cx="1040397" cy="72860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 on Minority of Classes Subset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stCxn id="36" idx="2"/>
          </p:cNvCxnSpPr>
          <p:nvPr/>
        </p:nvCxnSpPr>
        <p:spPr>
          <a:xfrm flipH="1">
            <a:off x="1579289" y="3668792"/>
            <a:ext cx="1" cy="54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1088323" y="4248865"/>
            <a:ext cx="1040397" cy="72860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Balanced Train 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>
            <a:stCxn id="37" idx="3"/>
          </p:cNvCxnSpPr>
          <p:nvPr/>
        </p:nvCxnSpPr>
        <p:spPr>
          <a:xfrm>
            <a:off x="2128720" y="4613168"/>
            <a:ext cx="7639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>
            <a:off x="1866964" y="2300877"/>
            <a:ext cx="1000008" cy="7878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839762" y="1995810"/>
            <a:ext cx="1040397" cy="7286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Majority of Class Subset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stCxn id="43" idx="1"/>
            <a:endCxn id="37" idx="1"/>
          </p:cNvCxnSpPr>
          <p:nvPr/>
        </p:nvCxnSpPr>
        <p:spPr>
          <a:xfrm rot="10800000" flipH="1" flipV="1">
            <a:off x="839761" y="2360112"/>
            <a:ext cx="248561" cy="2253055"/>
          </a:xfrm>
          <a:prstGeom prst="bentConnector3">
            <a:avLst>
              <a:gd name="adj1" fmla="val -919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1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1" grpId="0" animBg="1"/>
      <p:bldP spid="22" grpId="0" animBg="1"/>
      <p:bldP spid="24" grpId="0" animBg="1"/>
      <p:bldP spid="28" grpId="0" animBg="1"/>
      <p:bldP spid="28" grpId="1" animBg="1"/>
      <p:bldP spid="32" grpId="0" animBg="1"/>
      <p:bldP spid="38" grpId="0" animBg="1"/>
      <p:bldP spid="36" grpId="0" animBg="1"/>
      <p:bldP spid="37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749245"/>
            <a:ext cx="7015280" cy="5108755"/>
          </a:xfrm>
        </p:spPr>
      </p:pic>
      <p:sp>
        <p:nvSpPr>
          <p:cNvPr id="6" name="TextBox 5"/>
          <p:cNvSpPr txBox="1"/>
          <p:nvPr/>
        </p:nvSpPr>
        <p:spPr>
          <a:xfrm>
            <a:off x="143555" y="0"/>
            <a:ext cx="4886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Models Evaluation-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F-score Measure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16868"/>
            <a:ext cx="2434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F1=2*precision*recall/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precision+recall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187" y="2187506"/>
            <a:ext cx="1679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555" y="69490"/>
            <a:ext cx="4886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Models Evaluation-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F-score Measure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058" y="3581705"/>
            <a:ext cx="2434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F1=2*precision*recall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/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precision+recall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1749244"/>
            <a:ext cx="6833451" cy="5108755"/>
          </a:xfrm>
        </p:spPr>
      </p:pic>
      <p:sp>
        <p:nvSpPr>
          <p:cNvPr id="3" name="Rectangle 2"/>
          <p:cNvSpPr/>
          <p:nvPr/>
        </p:nvSpPr>
        <p:spPr>
          <a:xfrm>
            <a:off x="143555" y="2332838"/>
            <a:ext cx="18324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</a:p>
        </p:txBody>
      </p:sp>
    </p:spTree>
    <p:extLst>
      <p:ext uri="{BB962C8B-B14F-4D97-AF65-F5344CB8AC3E}">
        <p14:creationId xmlns:p14="http://schemas.microsoft.com/office/powerpoint/2010/main" val="135303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138" name="Group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203466757"/>
              </p:ext>
            </p:extLst>
          </p:nvPr>
        </p:nvGraphicFramePr>
        <p:xfrm>
          <a:off x="143555" y="1901951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0.9824561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0.9911504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0.9285714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0.9629630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0.8888889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0.9411765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0.7142857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0.8333333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6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14969"/>
              </p:ext>
            </p:extLst>
          </p:nvPr>
        </p:nvGraphicFramePr>
        <p:xfrm>
          <a:off x="122958" y="403982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 10 Only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0.9827586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0.9913043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0.9846154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0.9922481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0.7777778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0.8750000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0.8571429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7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910867"/>
              </p:ext>
            </p:extLst>
          </p:nvPr>
        </p:nvGraphicFramePr>
        <p:xfrm>
          <a:off x="4419295" y="190856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0.9736842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0.9866667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0.9692308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0.9843750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0.5555556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0.7142857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0.4375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0.6086957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19295" y="4112853"/>
            <a:ext cx="397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Precision=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tp+fp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Recall=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tp+fn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F1=2*precision*recall/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precision+recall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Accuracy=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tp+tn+fp+fn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161" y="-388625"/>
            <a:ext cx="54917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Learning- Results</a:t>
            </a: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SVM - </a:t>
            </a:r>
            <a:r>
              <a:rPr 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138" name="Group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524621551"/>
              </p:ext>
            </p:extLst>
          </p:nvPr>
        </p:nvGraphicFramePr>
        <p:xfrm>
          <a:off x="143555" y="1901951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0.9763314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0.9939759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0.9850746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0.9042553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0.9497207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0.8571429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0.8421053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0.9142857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6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354411"/>
              </p:ext>
            </p:extLst>
          </p:nvPr>
        </p:nvGraphicFramePr>
        <p:xfrm>
          <a:off x="122958" y="403982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 10 Only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0.9941176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0.9970501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0.9883721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0.9941520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0.9166667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0.9565217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0.9473684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0.9729730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7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56626"/>
              </p:ext>
            </p:extLst>
          </p:nvPr>
        </p:nvGraphicFramePr>
        <p:xfrm>
          <a:off x="4419295" y="190856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0.9940828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0.9940828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0.9940828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0.8173077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0.8994709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0.3333333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0.5000000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0.4210526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0.5925926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19295" y="4112853"/>
            <a:ext cx="397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Precision=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tp+fp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Recall=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tp+fn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F1=2*precision*recall/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precision+recall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Accuracy=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tp+tn+fp+fn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161" y="-388625"/>
            <a:ext cx="54917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Learning- Results</a:t>
            </a: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SVM - </a:t>
            </a:r>
            <a:r>
              <a:rPr 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Opportunity: Availability of Genomic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More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genomic data is available for analysis by machine learning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approaches.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23andme research: 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2,000,000 genotyped customers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85% of people to participate in research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</a:rPr>
              <a:t>OpenSNP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 genomic data is publicly available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</a:rPr>
              <a:t>Ancestry.com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, others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14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Importance: Cell Cycle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1" y="1749245"/>
            <a:ext cx="6709870" cy="5108755"/>
          </a:xfrm>
        </p:spPr>
      </p:pic>
      <p:sp>
        <p:nvSpPr>
          <p:cNvPr id="3" name="TextBox 2"/>
          <p:cNvSpPr txBox="1"/>
          <p:nvPr/>
        </p:nvSpPr>
        <p:spPr>
          <a:xfrm>
            <a:off x="224114" y="1749245"/>
            <a:ext cx="22814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Cyclin-Dependent Protein Kinase </a:t>
            </a:r>
            <a:r>
              <a:rPr lang="en-US" b="1" dirty="0" smtClean="0"/>
              <a:t>(CDK1)</a:t>
            </a:r>
          </a:p>
          <a:p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err="1"/>
              <a:t>Cdks</a:t>
            </a:r>
            <a:r>
              <a:rPr lang="en-US" dirty="0"/>
              <a:t> is an enzyme that adds negatively charged phosphate groups to other molecules in a process called phosphorylation. 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Through </a:t>
            </a:r>
            <a:r>
              <a:rPr lang="en-US" dirty="0"/>
              <a:t>phosphorylation, </a:t>
            </a:r>
            <a:r>
              <a:rPr lang="en-US" dirty="0" err="1"/>
              <a:t>Cdks</a:t>
            </a:r>
            <a:r>
              <a:rPr lang="en-US" dirty="0"/>
              <a:t> signal the cell that it is ready to pass into the next stage of the cell cycle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492459960"/>
              </p:ext>
            </p:extLst>
          </p:nvPr>
        </p:nvGraphicFramePr>
        <p:xfrm>
          <a:off x="-1" y="1433771"/>
          <a:ext cx="9144000" cy="5424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90584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Category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Term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PValue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Genes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87445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UP_KEYWORDS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Cell cycle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3.51E-06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HJURP, TLK1, UBE2C, BUB3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581167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GOTERM_BP_DIRECT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GO:0051436~negative regulation of ubiquitin-protein ligase activity involved in mitotic cell cycle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5.97E-06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UBE2C, BUB3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38744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GOTERM_BP_DIRECT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transition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8.25E-06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UBE2C, BUB3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581167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GOTERM_BP_DIRECT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GO:0031145~anaphase-promoting complex-dependent catabolic process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8.25E-06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UBE2C, BUB3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581167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GOTERM_CC_DIRECT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GO:0005654~nucleoplasm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5.22E-05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SRSF7, HJURP, HIST1H4C, UBE2C, TOP2A, BUB3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968612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GOTERM_BP_DIRECT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GO:0042787~protein ubiquitination involved in ubiquitin-dependent protein catabolic process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5.98E-05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UBE2C, BUB3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77489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GOTERM_BP_DIRECT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GO:0051439~regulation of ubiquitin-protein ligase activity involved in mitotic cell cycle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6.42E-05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UBE2C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581167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UP_KEYWORDS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Acetylation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9.23E-05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SRSF7, HIST1H4C, TLK1, UBE2C, TOP2A, BUB3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90584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UP_KEYWORDS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Mitosis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1.62E-04</a:t>
                      </a:r>
                      <a:endParaRPr lang="mr-IN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CCNB1, CDK1, UBE2C, BUB3</a:t>
                      </a:r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8965" y="374900"/>
            <a:ext cx="458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Feature Importance-Gene ontology</a:t>
            </a:r>
            <a:endParaRPr lang="en-US" sz="2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162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Importance- </a:t>
            </a:r>
            <a:br>
              <a:rPr lang="en-US" dirty="0" smtClean="0"/>
            </a:br>
            <a:r>
              <a:rPr lang="en-US" dirty="0" smtClean="0"/>
              <a:t>Data Distribution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0" y="1749245"/>
            <a:ext cx="7320690" cy="5108755"/>
          </a:xfrm>
        </p:spPr>
      </p:pic>
    </p:spTree>
    <p:extLst>
      <p:ext uri="{BB962C8B-B14F-4D97-AF65-F5344CB8AC3E}">
        <p14:creationId xmlns:p14="http://schemas.microsoft.com/office/powerpoint/2010/main" val="8209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Importance- Correlation </a:t>
            </a:r>
            <a:br>
              <a:rPr lang="en-US" dirty="0" smtClean="0"/>
            </a:br>
            <a:r>
              <a:rPr lang="en-US" dirty="0" smtClean="0"/>
              <a:t>Heat map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49245"/>
            <a:ext cx="7848600" cy="5134988"/>
          </a:xfrm>
        </p:spPr>
      </p:pic>
    </p:spTree>
    <p:extLst>
      <p:ext uri="{BB962C8B-B14F-4D97-AF65-F5344CB8AC3E}">
        <p14:creationId xmlns:p14="http://schemas.microsoft.com/office/powerpoint/2010/main" val="14408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195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Machine Learning- Results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Random Forest-Cell Cycle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4733855"/>
          </a:xfrm>
        </p:spPr>
        <p:txBody>
          <a:bodyPr>
            <a:normAutofit/>
          </a:bodyPr>
          <a:lstStyle/>
          <a:p>
            <a:r>
              <a:rPr lang="en-US" b="1" dirty="0" smtClean="0"/>
              <a:t>Cell Cycle phase </a:t>
            </a:r>
            <a:r>
              <a:rPr lang="en-US" dirty="0" smtClean="0"/>
              <a:t>was predicted with 90.54 % of accuracy using no domain knowledge</a:t>
            </a:r>
          </a:p>
          <a:p>
            <a:r>
              <a:rPr lang="en-US" dirty="0" smtClean="0"/>
              <a:t>OF the </a:t>
            </a:r>
            <a:r>
              <a:rPr lang="en-US" b="1" dirty="0" smtClean="0"/>
              <a:t>16,000</a:t>
            </a:r>
            <a:r>
              <a:rPr lang="en-US" dirty="0" smtClean="0"/>
              <a:t> gene expression profiles, the method selected  </a:t>
            </a:r>
            <a:r>
              <a:rPr lang="en-US" b="1" dirty="0" smtClean="0"/>
              <a:t>top 10 genes</a:t>
            </a:r>
            <a:r>
              <a:rPr lang="en-US" dirty="0" smtClean="0"/>
              <a:t>. All the genes selected are know to be highly involved in protein creation of the cell and appeared in the literature as having predictive value.</a:t>
            </a:r>
          </a:p>
          <a:p>
            <a:r>
              <a:rPr lang="en-US" b="1" dirty="0"/>
              <a:t>Cell Cycle phase </a:t>
            </a:r>
            <a:r>
              <a:rPr lang="en-US" dirty="0"/>
              <a:t>was predicted with </a:t>
            </a:r>
            <a:r>
              <a:rPr lang="en-US" dirty="0" smtClean="0"/>
              <a:t>85 % </a:t>
            </a:r>
            <a:r>
              <a:rPr lang="en-US" dirty="0"/>
              <a:t>of accuracy using </a:t>
            </a:r>
            <a:r>
              <a:rPr lang="en-US" dirty="0" smtClean="0"/>
              <a:t>only top 10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222195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Importance- Pancreatic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Cell </a:t>
            </a:r>
            <a:r>
              <a:rPr lang="en-US" dirty="0"/>
              <a:t>Types 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1749245"/>
            <a:ext cx="6848441" cy="5108755"/>
          </a:xfrm>
        </p:spPr>
      </p:pic>
    </p:spTree>
    <p:extLst>
      <p:ext uri="{BB962C8B-B14F-4D97-AF65-F5344CB8AC3E}">
        <p14:creationId xmlns:p14="http://schemas.microsoft.com/office/powerpoint/2010/main" val="20815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Importance- </a:t>
            </a:r>
            <a:br>
              <a:rPr lang="en-US" dirty="0"/>
            </a:br>
            <a:r>
              <a:rPr lang="en-US" dirty="0"/>
              <a:t>Data </a:t>
            </a:r>
            <a:r>
              <a:rPr lang="en-US" dirty="0" smtClean="0"/>
              <a:t>Distribution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1749245"/>
            <a:ext cx="7931510" cy="5108755"/>
          </a:xfrm>
        </p:spPr>
      </p:pic>
    </p:spTree>
    <p:extLst>
      <p:ext uri="{BB962C8B-B14F-4D97-AF65-F5344CB8AC3E}">
        <p14:creationId xmlns:p14="http://schemas.microsoft.com/office/powerpoint/2010/main" val="842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Importance- Correlation </a:t>
            </a:r>
            <a:br>
              <a:rPr lang="en-US" dirty="0"/>
            </a:br>
            <a:r>
              <a:rPr lang="en-US" dirty="0"/>
              <a:t>Heat map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49245"/>
            <a:ext cx="7848600" cy="5108755"/>
          </a:xfrm>
        </p:spPr>
      </p:pic>
    </p:spTree>
    <p:extLst>
      <p:ext uri="{BB962C8B-B14F-4D97-AF65-F5344CB8AC3E}">
        <p14:creationId xmlns:p14="http://schemas.microsoft.com/office/powerpoint/2010/main" val="144717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57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/>
              <a:t>Feature Importance- </a:t>
            </a:r>
            <a:r>
              <a:rPr lang="en-US" smtClean="0"/>
              <a:t>Pancreatic</a:t>
            </a:r>
            <a:br>
              <a:rPr lang="en-US" smtClean="0"/>
            </a:br>
            <a:r>
              <a:rPr lang="en-US" smtClean="0"/>
              <a:t> </a:t>
            </a:r>
            <a:r>
              <a:rPr lang="en-US"/>
              <a:t>Cell Types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4" y="1871603"/>
            <a:ext cx="6862575" cy="4970463"/>
          </a:xfrm>
        </p:spPr>
      </p:pic>
    </p:spTree>
    <p:extLst>
      <p:ext uri="{BB962C8B-B14F-4D97-AF65-F5344CB8AC3E}">
        <p14:creationId xmlns:p14="http://schemas.microsoft.com/office/powerpoint/2010/main" val="5934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/>
              <a:t>Feature Importance- </a:t>
            </a:r>
            <a:br>
              <a:rPr lang="en-US"/>
            </a:br>
            <a:r>
              <a:rPr lang="en-US"/>
              <a:t>Data Distribution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1" y="1749245"/>
            <a:ext cx="7626100" cy="5108755"/>
          </a:xfrm>
        </p:spPr>
      </p:pic>
    </p:spTree>
    <p:extLst>
      <p:ext uri="{BB962C8B-B14F-4D97-AF65-F5344CB8AC3E}">
        <p14:creationId xmlns:p14="http://schemas.microsoft.com/office/powerpoint/2010/main" val="5320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490"/>
            <a:ext cx="41691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Datasets </a:t>
            </a:r>
            <a:r>
              <a:rPr lang="mr-IN" sz="2800" dirty="0" smtClean="0">
                <a:solidFill>
                  <a:schemeClr val="bg1"/>
                </a:solidFill>
              </a:rPr>
              <a:t>–</a:t>
            </a:r>
            <a:r>
              <a:rPr lang="en-US" sz="2800" dirty="0" smtClean="0">
                <a:solidFill>
                  <a:schemeClr val="bg1"/>
                </a:solidFill>
              </a:rPr>
              <a:t> Single Cell RNA-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Sequencing Data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69860" y="1990186"/>
            <a:ext cx="7787955" cy="4733855"/>
          </a:xfrm>
          <a:prstGeom prst="foldedCorner">
            <a:avLst/>
          </a:prstGeom>
          <a:blipFill>
            <a:blip r:embed="rId2"/>
            <a:stretch>
              <a:fillRect l="-181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>
            <a:off x="7778805" y="2886282"/>
            <a:ext cx="634920" cy="337909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2084577" y="1684776"/>
            <a:ext cx="4428445" cy="305410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92245" y="1418061"/>
            <a:ext cx="402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16,000-40,000 Genes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57815" y="2080050"/>
            <a:ext cx="1286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300-700 Cell Observations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37490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Importance- Correlation </a:t>
            </a:r>
            <a:br>
              <a:rPr lang="en-US" dirty="0"/>
            </a:br>
            <a:r>
              <a:rPr lang="en-US" dirty="0"/>
              <a:t>Heat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72" y="1749245"/>
            <a:ext cx="6624861" cy="5108755"/>
          </a:xfrm>
        </p:spPr>
      </p:pic>
    </p:spTree>
    <p:extLst>
      <p:ext uri="{BB962C8B-B14F-4D97-AF65-F5344CB8AC3E}">
        <p14:creationId xmlns:p14="http://schemas.microsoft.com/office/powerpoint/2010/main" val="2153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01" y="613712"/>
            <a:ext cx="5922828" cy="45811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Machine Learning- Results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SVM -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Pancreatic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Cell Types Data</a:t>
            </a:r>
            <a:r>
              <a:rPr lang="en-US" altLang="ko-KR" sz="2800" b="1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ko-KR" sz="28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473385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Pancreatic Cell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Type </a:t>
            </a:r>
            <a:r>
              <a:rPr lang="en-US" dirty="0" smtClean="0"/>
              <a:t>was predicted using imbalanced data with </a:t>
            </a:r>
            <a:r>
              <a:rPr lang="nb-NO" b="1" dirty="0" smtClean="0"/>
              <a:t>95</a:t>
            </a:r>
            <a:r>
              <a:rPr lang="en-US" b="1" dirty="0" smtClean="0"/>
              <a:t>% </a:t>
            </a:r>
            <a:r>
              <a:rPr lang="en-US" dirty="0" smtClean="0"/>
              <a:t>of accuracy using no domain knowledge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Pancreatic Cell Type </a:t>
            </a:r>
            <a:r>
              <a:rPr lang="en-US" dirty="0"/>
              <a:t>was predicted using </a:t>
            </a:r>
            <a:r>
              <a:rPr lang="en-US" dirty="0" smtClean="0"/>
              <a:t>balanced data </a:t>
            </a:r>
            <a:r>
              <a:rPr lang="en-US" dirty="0"/>
              <a:t>with </a:t>
            </a:r>
            <a:r>
              <a:rPr lang="nb-NO" b="1" dirty="0" smtClean="0"/>
              <a:t>97</a:t>
            </a:r>
            <a:r>
              <a:rPr lang="en-US" b="1" dirty="0" smtClean="0"/>
              <a:t>% </a:t>
            </a:r>
            <a:r>
              <a:rPr lang="en-US" dirty="0"/>
              <a:t>of accuracy using no domain knowledge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Pancreatic Cell Type </a:t>
            </a:r>
            <a:r>
              <a:rPr lang="en-US" dirty="0" smtClean="0"/>
              <a:t>was predicted with </a:t>
            </a:r>
            <a:r>
              <a:rPr lang="nb-NO" b="1" dirty="0"/>
              <a:t>97 </a:t>
            </a:r>
            <a:r>
              <a:rPr lang="en-US" b="1" dirty="0" smtClean="0"/>
              <a:t>% </a:t>
            </a:r>
            <a:r>
              <a:rPr lang="en-US" dirty="0" smtClean="0"/>
              <a:t>of accuracy using only top 10 features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712"/>
            <a:ext cx="5946345" cy="45811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Learning- Results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SVM-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Pancreatic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Cell Types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473385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Pancreatic Cell Type </a:t>
            </a:r>
            <a:r>
              <a:rPr lang="en-US" dirty="0"/>
              <a:t>was predicted using imbalanced data with </a:t>
            </a:r>
            <a:r>
              <a:rPr lang="nb-NO" b="1" dirty="0" smtClean="0"/>
              <a:t>93</a:t>
            </a:r>
            <a:r>
              <a:rPr lang="en-US" b="1" dirty="0" smtClean="0"/>
              <a:t>% </a:t>
            </a:r>
            <a:r>
              <a:rPr lang="en-US" dirty="0"/>
              <a:t>of accuracy using no domain knowledge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Pancreatic Cell Type </a:t>
            </a:r>
            <a:r>
              <a:rPr lang="en-US" dirty="0"/>
              <a:t>was predicted using balanced data with </a:t>
            </a:r>
            <a:r>
              <a:rPr lang="nb-NO" b="1" dirty="0" smtClean="0"/>
              <a:t>96</a:t>
            </a:r>
            <a:r>
              <a:rPr lang="en-US" b="1" dirty="0" smtClean="0"/>
              <a:t>% </a:t>
            </a:r>
            <a:r>
              <a:rPr lang="en-US" dirty="0"/>
              <a:t>of accuracy using no domain knowledge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Pancreatic Cell Type </a:t>
            </a:r>
            <a:r>
              <a:rPr lang="en-US" dirty="0"/>
              <a:t>was predicted with </a:t>
            </a:r>
            <a:r>
              <a:rPr lang="nb-NO" b="1" dirty="0" smtClean="0"/>
              <a:t>99</a:t>
            </a:r>
            <a:r>
              <a:rPr lang="en-US" b="1" dirty="0" smtClean="0"/>
              <a:t>% </a:t>
            </a:r>
            <a:r>
              <a:rPr lang="en-US" dirty="0"/>
              <a:t>of accuracy using only top 10 features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138" name="Group 2"/>
          <p:cNvGraphicFramePr>
            <a:graphicFrameLocks noGrp="1"/>
          </p:cNvGraphicFramePr>
          <p:nvPr>
            <p:ph/>
            <p:extLst/>
          </p:nvPr>
        </p:nvGraphicFramePr>
        <p:xfrm>
          <a:off x="143555" y="1901951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0.9824561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0.9911504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0.9285714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0.9629630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0.8888889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0.9411765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0.7142857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0.8333333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6" name="Group 2"/>
          <p:cNvGraphicFramePr>
            <a:graphicFrameLocks/>
          </p:cNvGraphicFramePr>
          <p:nvPr>
            <p:extLst/>
          </p:nvPr>
        </p:nvGraphicFramePr>
        <p:xfrm>
          <a:off x="122958" y="403982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 10 Only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0.9827586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0.9913043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0.9846154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0.9922481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0.7777778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0.8750000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0.8571429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7" name="Group 2"/>
          <p:cNvGraphicFramePr>
            <a:graphicFrameLocks/>
          </p:cNvGraphicFramePr>
          <p:nvPr>
            <p:extLst/>
          </p:nvPr>
        </p:nvGraphicFramePr>
        <p:xfrm>
          <a:off x="4419295" y="190856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0.9736842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0.9866667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0.9692308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0.9843750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0.5555556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0.7142857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0.4375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0.6086957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19295" y="4112853"/>
            <a:ext cx="397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Precision=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tp+fp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Recall=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tp+fn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F1=2*precision*recall/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precision+recall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Accuracy=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tp+tn+fp+fn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161" y="-388625"/>
            <a:ext cx="54917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Learning- Results</a:t>
            </a: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SVM - </a:t>
            </a:r>
            <a:r>
              <a:rPr 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138" name="Group 2"/>
          <p:cNvGraphicFramePr>
            <a:graphicFrameLocks noGrp="1"/>
          </p:cNvGraphicFramePr>
          <p:nvPr>
            <p:ph/>
            <p:extLst/>
          </p:nvPr>
        </p:nvGraphicFramePr>
        <p:xfrm>
          <a:off x="143555" y="1901951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0.9763314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0.9939759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0.9850746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0.9042553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0.9497207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0.8571429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0.8421053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0.9142857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6" name="Group 2"/>
          <p:cNvGraphicFramePr>
            <a:graphicFrameLocks/>
          </p:cNvGraphicFramePr>
          <p:nvPr>
            <p:extLst/>
          </p:nvPr>
        </p:nvGraphicFramePr>
        <p:xfrm>
          <a:off x="122958" y="403982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 10 Only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0.9941176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0.9970501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0.9883721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0.9941520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0.9166667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0.9565217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0.9473684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0.9729730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7" name="Group 2"/>
          <p:cNvGraphicFramePr>
            <a:graphicFrameLocks/>
          </p:cNvGraphicFramePr>
          <p:nvPr>
            <p:extLst/>
          </p:nvPr>
        </p:nvGraphicFramePr>
        <p:xfrm>
          <a:off x="4419295" y="1908560"/>
          <a:ext cx="3970330" cy="1884013"/>
        </p:xfrm>
        <a:graphic>
          <a:graphicData uri="http://schemas.openxmlformats.org/drawingml/2006/table">
            <a:tbl>
              <a:tblPr/>
              <a:tblGrid>
                <a:gridCol w="1292791"/>
                <a:gridCol w="906577"/>
                <a:gridCol w="876285"/>
                <a:gridCol w="894677"/>
              </a:tblGrid>
              <a:tr h="253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Imbalanced</a:t>
                      </a:r>
                      <a:endParaRPr kumimoji="0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굴림" charset="-127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precision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kumimoji="0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f1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8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0.9940828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0.9940828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0.9940828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0.8173077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0.8994709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400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</a:t>
                      </a:r>
                      <a:endParaRPr kumimoji="0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0.3333333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0.5000000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  <a:tr h="39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PP</a:t>
                      </a:r>
                      <a:endParaRPr kumimoji="0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46275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0.4210526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1.0000000</a:t>
                      </a: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0.5925926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bg2">
                            <a:gamma/>
                            <a:tint val="0"/>
                            <a:invGamma/>
                          </a:schemeClr>
                        </a:gs>
                      </a:gsLst>
                      <a:lin ang="2700000" scaled="1"/>
                    </a:gra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19295" y="4112853"/>
            <a:ext cx="397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Precision=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tp+fp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Recall=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tp+fn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F1=2*precision*recall/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precision+recall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Accuracy=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tp+tn+fp+fn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161" y="-388625"/>
            <a:ext cx="54917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Learning- Results</a:t>
            </a: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SVM - </a:t>
            </a:r>
            <a:r>
              <a:rPr 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Types Data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48965" y="1901950"/>
            <a:ext cx="7848600" cy="473385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Apply the same ML pipeline to human disease with significant genetic component to create a risk assessment</a:t>
            </a:r>
          </a:p>
          <a:p>
            <a:r>
              <a:rPr lang="en-US" sz="2400" dirty="0" smtClean="0"/>
              <a:t>Employ different methods of penalized logistic regression for feature selection and predictions such as </a:t>
            </a:r>
            <a:r>
              <a:rPr lang="en-US" sz="2400" dirty="0"/>
              <a:t>Ridge Regression(L2 Regularization)</a:t>
            </a:r>
            <a:endParaRPr lang="en-US" sz="2400" dirty="0" smtClean="0"/>
          </a:p>
          <a:p>
            <a:r>
              <a:rPr lang="en-US" sz="2400" dirty="0" smtClean="0"/>
              <a:t>The code will be publicly available on: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github.com/AlhamadaniA/Predictive-Analytics-of-Cell-Types-Using-Single-Cell-Gene-Expression-Profiles</a:t>
            </a:r>
            <a:endParaRPr lang="en-US" sz="2400" dirty="0" smtClean="0"/>
          </a:p>
          <a:p>
            <a:r>
              <a:rPr lang="en-US" sz="2400" dirty="0" smtClean="0"/>
              <a:t>The slides will be available on </a:t>
            </a:r>
            <a:r>
              <a:rPr lang="en-US" sz="2400" dirty="0"/>
              <a:t>publicly LinkedIn </a:t>
            </a:r>
            <a:r>
              <a:rPr lang="en-US" sz="2400" dirty="0" err="1" smtClean="0"/>
              <a:t>SlideShare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u="sng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www.slideshare.net/AliHamadani1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96260" y="222195"/>
            <a:ext cx="397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Future Work</a:t>
            </a:r>
            <a:endParaRPr lang="en-US" sz="32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16013" y="1749245"/>
            <a:ext cx="7848600" cy="4581150"/>
          </a:xfrm>
        </p:spPr>
        <p:txBody>
          <a:bodyPr/>
          <a:lstStyle/>
          <a:p>
            <a:r>
              <a:rPr lang="en-US" dirty="0" smtClean="0"/>
              <a:t>Domain independent predictive analysis pipeline for cell type prediction.</a:t>
            </a:r>
          </a:p>
          <a:p>
            <a:r>
              <a:rPr lang="en-US" dirty="0" smtClean="0"/>
              <a:t>Optimal feature selection.</a:t>
            </a:r>
          </a:p>
          <a:p>
            <a:r>
              <a:rPr lang="en-US" dirty="0" smtClean="0"/>
              <a:t>Correlation between predictive modeling and biological evidence.</a:t>
            </a:r>
          </a:p>
          <a:p>
            <a:r>
              <a:rPr lang="en-US" dirty="0" smtClean="0"/>
              <a:t>General method which can be extended to other kinds of genomic data.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6260" y="222195"/>
            <a:ext cx="397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Summary</a:t>
            </a:r>
            <a:endParaRPr lang="en-US" sz="32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ChangeArrowheads="1"/>
          </p:cNvSpPr>
          <p:nvPr/>
        </p:nvSpPr>
        <p:spPr bwMode="gray">
          <a:xfrm>
            <a:off x="2195513" y="6115050"/>
            <a:ext cx="46815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altLang="ko-KR" sz="2000" dirty="0">
              <a:solidFill>
                <a:schemeClr val="bg1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352259" name="WordArt 3"/>
          <p:cNvSpPr>
            <a:spLocks noChangeArrowheads="1" noChangeShapeType="1" noTextEdit="1"/>
          </p:cNvSpPr>
          <p:nvPr/>
        </p:nvSpPr>
        <p:spPr bwMode="gray">
          <a:xfrm>
            <a:off x="2411413" y="5373688"/>
            <a:ext cx="4248150" cy="5762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You!</a:t>
            </a:r>
            <a:endParaRPr lang="ru-RU" sz="3600" b="1" kern="10" dirty="0">
              <a:ln w="3810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107763" dir="2700000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901950"/>
            <a:ext cx="458115" cy="5175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6260" y="2419480"/>
            <a:ext cx="7787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www.linkedin.com</a:t>
            </a:r>
            <a:r>
              <a:rPr lang="en-US" sz="240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/in/ali-al-hamadani-5a5b6571/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AutoShape 2"/>
          <p:cNvSpPr>
            <a:spLocks noChangeArrowheads="1"/>
          </p:cNvSpPr>
          <p:nvPr/>
        </p:nvSpPr>
        <p:spPr bwMode="gray">
          <a:xfrm>
            <a:off x="3203575" y="5747245"/>
            <a:ext cx="2808288" cy="7191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b="1" dirty="0">
                <a:solidFill>
                  <a:schemeClr val="bg1"/>
                </a:solidFill>
                <a:ea typeface="굴림" charset="-127"/>
              </a:rPr>
              <a:t>Cell </a:t>
            </a:r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Types (Islets</a:t>
            </a:r>
            <a:r>
              <a:rPr lang="en-US" altLang="ko-KR" b="1" dirty="0">
                <a:solidFill>
                  <a:schemeClr val="bg1"/>
                </a:solidFill>
                <a:ea typeface="굴림" charset="-127"/>
              </a:rPr>
              <a:t>)</a:t>
            </a:r>
          </a:p>
        </p:txBody>
      </p:sp>
      <p:sp>
        <p:nvSpPr>
          <p:cNvPr id="345091" name="AutoShape 3"/>
          <p:cNvSpPr>
            <a:spLocks noChangeArrowheads="1"/>
          </p:cNvSpPr>
          <p:nvPr/>
        </p:nvSpPr>
        <p:spPr bwMode="gray">
          <a:xfrm rot="16200000">
            <a:off x="2159000" y="3623170"/>
            <a:ext cx="1944688" cy="1008062"/>
          </a:xfrm>
          <a:prstGeom prst="upArrow">
            <a:avLst>
              <a:gd name="adj1" fmla="val 43843"/>
              <a:gd name="adj2" fmla="val 63148"/>
            </a:avLst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92157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45092" name="AutoShape 4"/>
          <p:cNvSpPr>
            <a:spLocks noChangeArrowheads="1"/>
          </p:cNvSpPr>
          <p:nvPr/>
        </p:nvSpPr>
        <p:spPr bwMode="gray">
          <a:xfrm rot="5400000" flipH="1">
            <a:off x="5075238" y="3659682"/>
            <a:ext cx="1944688" cy="935037"/>
          </a:xfrm>
          <a:prstGeom prst="upArrow">
            <a:avLst>
              <a:gd name="adj1" fmla="val 46778"/>
              <a:gd name="adj2" fmla="val 63495"/>
            </a:avLst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92157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45093" name="AutoShape 5"/>
          <p:cNvSpPr>
            <a:spLocks noChangeArrowheads="1"/>
          </p:cNvSpPr>
          <p:nvPr/>
        </p:nvSpPr>
        <p:spPr bwMode="gray">
          <a:xfrm rot="10800000">
            <a:off x="4356100" y="5099545"/>
            <a:ext cx="647700" cy="576262"/>
          </a:xfrm>
          <a:prstGeom prst="upArrow">
            <a:avLst>
              <a:gd name="adj1" fmla="val 43889"/>
              <a:gd name="adj2" fmla="val 62255"/>
            </a:avLst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92157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5094" name="AutoShape 6"/>
          <p:cNvSpPr>
            <a:spLocks noChangeArrowheads="1"/>
          </p:cNvSpPr>
          <p:nvPr/>
        </p:nvSpPr>
        <p:spPr bwMode="gray">
          <a:xfrm rot="-21600000">
            <a:off x="4381500" y="2545257"/>
            <a:ext cx="647700" cy="504825"/>
          </a:xfrm>
          <a:prstGeom prst="upArrow">
            <a:avLst>
              <a:gd name="adj1" fmla="val 43889"/>
              <a:gd name="adj2" fmla="val 62255"/>
            </a:avLst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92157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45095" name="AutoShape 7"/>
          <p:cNvSpPr>
            <a:spLocks noChangeArrowheads="1"/>
          </p:cNvSpPr>
          <p:nvPr/>
        </p:nvSpPr>
        <p:spPr bwMode="auto">
          <a:xfrm>
            <a:off x="755650" y="2723056"/>
            <a:ext cx="1800225" cy="33844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altLang="ko-KR">
              <a:solidFill>
                <a:schemeClr val="bg1"/>
              </a:solidFill>
              <a:latin typeface="Verdana" pitchFamily="34" charset="0"/>
              <a:ea typeface="굴림" charset="-127"/>
            </a:endParaRPr>
          </a:p>
          <a:p>
            <a:pPr algn="ctr" eaLnBrk="0" hangingPunct="0"/>
            <a:endParaRPr lang="en-US" altLang="ko-KR">
              <a:solidFill>
                <a:schemeClr val="bg1"/>
              </a:solidFill>
              <a:latin typeface="Verdana" pitchFamily="34" charset="0"/>
              <a:ea typeface="굴림" charset="-127"/>
            </a:endParaRPr>
          </a:p>
          <a:p>
            <a:pPr algn="ctr" eaLnBrk="0" hangingPunct="0"/>
            <a:endParaRPr lang="ko-KR" altLang="en-US">
              <a:solidFill>
                <a:schemeClr val="bg1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345096" name="Text Box 8"/>
          <p:cNvSpPr txBox="1">
            <a:spLocks noChangeArrowheads="1"/>
          </p:cNvSpPr>
          <p:nvPr/>
        </p:nvSpPr>
        <p:spPr bwMode="auto">
          <a:xfrm>
            <a:off x="804068" y="2909787"/>
            <a:ext cx="1584325" cy="3077766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tx2"/>
                </a:solidFill>
                <a:latin typeface="Times New Roman" pitchFamily="18" charset="0"/>
              </a:rPr>
              <a:t>Embryonic Cell 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</a:rPr>
              <a:t>Cycles </a:t>
            </a:r>
            <a:endParaRPr lang="en-US" altLang="ko-KR" b="1" dirty="0">
              <a:solidFill>
                <a:schemeClr val="tx2"/>
              </a:solidFill>
              <a:ea typeface="굴림" charset="-127"/>
            </a:endParaRPr>
          </a:p>
          <a:p>
            <a:pPr algn="ctr" eaLnBrk="0" hangingPunct="0"/>
            <a:endParaRPr lang="en-US" altLang="ko-KR" b="1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  <a:p>
            <a:pPr eaLnBrk="0" hangingPunct="0">
              <a:buFontTx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16,000</a:t>
            </a:r>
            <a:r>
              <a:rPr lang="en-US" sz="1400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genes in </a:t>
            </a:r>
            <a:r>
              <a:rPr lang="en-US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500</a:t>
            </a:r>
            <a:r>
              <a:rPr lang="en-US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cells</a:t>
            </a:r>
            <a:endParaRPr lang="en-US" altLang="ko-KR" sz="1400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>
              <a:buFontTx/>
              <a:buChar char="•"/>
            </a:pPr>
            <a:r>
              <a:rPr lang="en-US" altLang="ko-KR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S, G2, or G1 </a:t>
            </a: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phase of cell cycle</a:t>
            </a:r>
          </a:p>
          <a:p>
            <a:pPr eaLnBrk="0" hangingPunct="0">
              <a:buFontTx/>
              <a:buChar char="•"/>
            </a:pP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The data was obtained from NCBI GEO site </a:t>
            </a:r>
          </a:p>
          <a:p>
            <a:pPr eaLnBrk="0" hangingPunct="0">
              <a:buFontTx/>
              <a:buChar char="•"/>
            </a:pP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Accession number GSE64016.</a:t>
            </a:r>
          </a:p>
          <a:p>
            <a:pPr algn="ctr" eaLnBrk="0" hangingPunct="0">
              <a:buFontTx/>
              <a:buChar char="•"/>
            </a:pPr>
            <a:endParaRPr lang="en-US" altLang="ko-KR" sz="1400" b="1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345097" name="AutoShape 9"/>
          <p:cNvSpPr>
            <a:spLocks noChangeArrowheads="1"/>
          </p:cNvSpPr>
          <p:nvPr/>
        </p:nvSpPr>
        <p:spPr bwMode="auto">
          <a:xfrm>
            <a:off x="6659563" y="2651620"/>
            <a:ext cx="1800225" cy="34558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altLang="ko-KR">
              <a:latin typeface="Verdana" pitchFamily="34" charset="0"/>
              <a:ea typeface="굴림" charset="-127"/>
            </a:endParaRPr>
          </a:p>
          <a:p>
            <a:pPr algn="ctr" eaLnBrk="0" hangingPunct="0"/>
            <a:endParaRPr lang="en-US" altLang="ko-KR">
              <a:latin typeface="Verdana" pitchFamily="34" charset="0"/>
              <a:ea typeface="굴림" charset="-127"/>
            </a:endParaRPr>
          </a:p>
          <a:p>
            <a:pPr algn="ctr" eaLnBrk="0" hangingPunct="0"/>
            <a:endParaRPr lang="ko-KR" altLang="en-US">
              <a:latin typeface="Verdana" pitchFamily="34" charset="0"/>
              <a:ea typeface="굴림" charset="-127"/>
            </a:endParaRPr>
          </a:p>
        </p:txBody>
      </p:sp>
      <p:sp>
        <p:nvSpPr>
          <p:cNvPr id="345098" name="Text Box 10"/>
          <p:cNvSpPr txBox="1">
            <a:spLocks noChangeArrowheads="1"/>
          </p:cNvSpPr>
          <p:nvPr/>
        </p:nvSpPr>
        <p:spPr bwMode="auto">
          <a:xfrm>
            <a:off x="6751638" y="2940545"/>
            <a:ext cx="1584325" cy="390876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ko-KR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</a:t>
            </a:r>
            <a:r>
              <a:rPr lang="en-US" altLang="ko-KR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Cell Types (</a:t>
            </a:r>
            <a:r>
              <a:rPr lang="en-US" altLang="ko-KR" b="1" dirty="0">
                <a:solidFill>
                  <a:schemeClr val="tx2"/>
                </a:solidFill>
                <a:ea typeface="굴림" charset="-127"/>
              </a:rPr>
              <a:t>Islets</a:t>
            </a:r>
            <a:r>
              <a:rPr lang="en-US" altLang="ko-KR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ko-KR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 eaLnBrk="0" hangingPunct="0"/>
            <a:endParaRPr lang="en-US" altLang="ko-KR" b="1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cs-CZ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39853 </a:t>
            </a:r>
            <a:r>
              <a:rPr lang="is-I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genes in </a:t>
            </a:r>
            <a:r>
              <a:rPr lang="cs-CZ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949 </a:t>
            </a: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Alpha, Beta,  Delta, PP  type of cell</a:t>
            </a: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</a:p>
          <a:p>
            <a:pPr algn="ctr" eaLnBrk="0" hangingPunct="0">
              <a:buFontTx/>
              <a:buChar char="•"/>
            </a:pPr>
            <a:r>
              <a:rPr lang="is-IS" altLang="ko-KR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39852</a:t>
            </a:r>
            <a:r>
              <a:rPr lang="is-I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genes in </a:t>
            </a:r>
            <a:r>
              <a:rPr lang="is-IS" altLang="ko-KR" sz="14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650</a:t>
            </a:r>
            <a:r>
              <a:rPr lang="is-I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</a:t>
            </a:r>
            <a:r>
              <a:rPr lang="en-US" altLang="ko-KR" sz="1400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cells</a:t>
            </a:r>
            <a:r>
              <a:rPr lang="en-US" altLang="ko-KR" sz="14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</a:p>
          <a:p>
            <a:pPr algn="ctr" eaLnBrk="0" hangingPunct="0"/>
            <a:endParaRPr lang="en-US" altLang="ko-KR" sz="1400" b="1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  <a:p>
            <a:pPr algn="ctr" eaLnBrk="0" hangingPunct="0"/>
            <a:endParaRPr lang="en-US" altLang="ko-KR" b="1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  <a:p>
            <a:pPr algn="ctr" eaLnBrk="0" hangingPunct="0"/>
            <a:endParaRPr lang="ko-KR" altLang="en-US" b="1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345099" name="AutoShape 11"/>
          <p:cNvSpPr>
            <a:spLocks noChangeArrowheads="1"/>
          </p:cNvSpPr>
          <p:nvPr/>
        </p:nvSpPr>
        <p:spPr bwMode="gray">
          <a:xfrm>
            <a:off x="3275013" y="1786432"/>
            <a:ext cx="2808287" cy="7191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Cell Cycle Phases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45100" name="AutoShape 12"/>
          <p:cNvSpPr>
            <a:spLocks noChangeArrowheads="1"/>
          </p:cNvSpPr>
          <p:nvPr/>
        </p:nvSpPr>
        <p:spPr bwMode="gray">
          <a:xfrm>
            <a:off x="3779838" y="4523282"/>
            <a:ext cx="1800225" cy="7191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bg1">
                  <a:gamma/>
                  <a:shade val="66667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66667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Types</a:t>
            </a:r>
            <a:endParaRPr lang="en-US" altLang="ko-KR" sz="14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5101" name="AutoShape 13"/>
          <p:cNvSpPr>
            <a:spLocks noChangeArrowheads="1"/>
          </p:cNvSpPr>
          <p:nvPr/>
        </p:nvSpPr>
        <p:spPr bwMode="gray">
          <a:xfrm>
            <a:off x="3779838" y="3729532"/>
            <a:ext cx="1800225" cy="7191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bg1">
                  <a:gamma/>
                  <a:shade val="66667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66667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Pancreatic Cell Types</a:t>
            </a:r>
            <a:endParaRPr lang="en-US" altLang="ko-KR" sz="14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5102" name="AutoShape 14"/>
          <p:cNvSpPr>
            <a:spLocks noChangeArrowheads="1"/>
          </p:cNvSpPr>
          <p:nvPr/>
        </p:nvSpPr>
        <p:spPr bwMode="gray">
          <a:xfrm>
            <a:off x="3779838" y="2865932"/>
            <a:ext cx="1800225" cy="7191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bg1">
                  <a:gamma/>
                  <a:shade val="66667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66667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dirty="0" smtClean="0">
                <a:solidFill>
                  <a:schemeClr val="tx2"/>
                </a:solidFill>
                <a:latin typeface="Times New Roman" pitchFamily="18" charset="0"/>
              </a:rPr>
              <a:t>Embryonic Cell Cycles</a:t>
            </a:r>
            <a:endParaRPr lang="en-US" altLang="ko-KR" sz="1400" b="1" dirty="0">
              <a:solidFill>
                <a:schemeClr val="tx2"/>
              </a:solidFill>
              <a:ea typeface="굴림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55" y="374900"/>
            <a:ext cx="381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Datasets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7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5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5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5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5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0" grpId="0" animBg="1"/>
      <p:bldP spid="345091" grpId="0" animBg="1"/>
      <p:bldP spid="345092" grpId="0" animBg="1"/>
      <p:bldP spid="345093" grpId="0" animBg="1"/>
      <p:bldP spid="345094" grpId="0" animBg="1"/>
      <p:bldP spid="345095" grpId="0" animBg="1"/>
      <p:bldP spid="345096" grpId="0"/>
      <p:bldP spid="345097" grpId="0" animBg="1"/>
      <p:bldP spid="345098" grpId="0"/>
      <p:bldP spid="345099" grpId="0" animBg="1"/>
      <p:bldP spid="345100" grpId="0" animBg="1"/>
      <p:bldP spid="345101" grpId="0" animBg="1"/>
      <p:bldP spid="34510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063" y="2054655"/>
            <a:ext cx="1374345" cy="1322450"/>
          </a:xfrm>
        </p:spPr>
      </p:pic>
      <p:sp>
        <p:nvSpPr>
          <p:cNvPr id="6" name="TextBox 5"/>
          <p:cNvSpPr txBox="1"/>
          <p:nvPr/>
        </p:nvSpPr>
        <p:spPr>
          <a:xfrm>
            <a:off x="405825" y="2069549"/>
            <a:ext cx="595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R: caret, </a:t>
            </a:r>
            <a:r>
              <a:rPr lang="en-US" sz="2400" dirty="0" err="1" smtClean="0"/>
              <a:t>nnet</a:t>
            </a:r>
            <a:r>
              <a:rPr lang="en-US" sz="2400" dirty="0" smtClean="0"/>
              <a:t>, </a:t>
            </a:r>
            <a:r>
              <a:rPr lang="en-US" sz="2400" dirty="0" err="1" smtClean="0"/>
              <a:t>glmnet</a:t>
            </a:r>
            <a:r>
              <a:rPr lang="en-US" sz="2400" dirty="0" smtClean="0"/>
              <a:t>, </a:t>
            </a:r>
            <a:r>
              <a:rPr lang="en-US" sz="2400" dirty="0" err="1" smtClean="0"/>
              <a:t>DMwR</a:t>
            </a:r>
            <a:r>
              <a:rPr lang="en-US" sz="2400" dirty="0"/>
              <a:t>, </a:t>
            </a:r>
            <a:r>
              <a:rPr lang="en-US" sz="2400" dirty="0" smtClean="0"/>
              <a:t>ggplot2, </a:t>
            </a:r>
            <a:r>
              <a:rPr lang="en-US" sz="2400" dirty="0" err="1"/>
              <a:t>ggmap</a:t>
            </a:r>
            <a:r>
              <a:rPr lang="en-US" sz="2400" dirty="0"/>
              <a:t>, </a:t>
            </a:r>
            <a:r>
              <a:rPr lang="en-US" sz="2400" dirty="0" err="1"/>
              <a:t>dplyr</a:t>
            </a:r>
            <a:r>
              <a:rPr lang="en-US" sz="2400" dirty="0"/>
              <a:t>,  class, reshape, </a:t>
            </a:r>
            <a:r>
              <a:rPr lang="en-US" sz="2400" dirty="0" err="1"/>
              <a:t>magrittr</a:t>
            </a:r>
            <a:r>
              <a:rPr lang="en-US" sz="2400" dirty="0"/>
              <a:t>, </a:t>
            </a:r>
            <a:r>
              <a:rPr lang="en-US" sz="2400" dirty="0" err="1"/>
              <a:t>utils</a:t>
            </a:r>
            <a:r>
              <a:rPr lang="en-US" sz="2400" dirty="0"/>
              <a:t>, e1071, </a:t>
            </a:r>
            <a:r>
              <a:rPr lang="en-US" sz="2400" dirty="0" err="1"/>
              <a:t>randomForest</a:t>
            </a:r>
            <a:r>
              <a:rPr lang="en-US" sz="2400" dirty="0"/>
              <a:t>, </a:t>
            </a:r>
            <a:r>
              <a:rPr lang="en-US" sz="2400" dirty="0" smtClean="0"/>
              <a:t>scales, </a:t>
            </a:r>
            <a:r>
              <a:rPr lang="en-US" sz="2400" dirty="0" err="1" smtClean="0"/>
              <a:t>readxl</a:t>
            </a:r>
            <a:r>
              <a:rPr lang="en-US" sz="2400" dirty="0" smtClean="0"/>
              <a:t>..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215"/>
            <a:ext cx="7848600" cy="104937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</a:rPr>
              <a:t>Goals of Applying </a:t>
            </a:r>
            <a:r>
              <a:rPr lang="en-US" sz="2800" dirty="0">
                <a:latin typeface="Times New Roman" pitchFamily="18" charset="0"/>
              </a:rPr>
              <a:t>ML </a:t>
            </a:r>
            <a:r>
              <a:rPr lang="en-US" sz="2800" dirty="0" smtClean="0">
                <a:latin typeface="Times New Roman" pitchFamily="18" charset="0"/>
              </a:rPr>
              <a:t>on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</a:rPr>
              <a:t>Genomic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749245"/>
            <a:ext cx="7848600" cy="49704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A general method to be applied to traits or diseases that have significant genetic component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Agnostic to the application: uses no domain knowledge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Emphasis on interpretability of results: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D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etect of new bio markers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14" y="6275523"/>
            <a:ext cx="1059785" cy="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AutoShape 2"/>
          <p:cNvSpPr>
            <a:spLocks noChangeArrowheads="1"/>
          </p:cNvSpPr>
          <p:nvPr/>
        </p:nvSpPr>
        <p:spPr bwMode="auto">
          <a:xfrm>
            <a:off x="5933807" y="2612541"/>
            <a:ext cx="3119100" cy="10615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G1</a:t>
            </a:r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Cell growth</a:t>
            </a:r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Duplication of organelles</a:t>
            </a:r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Prep for DNA replication</a:t>
            </a:r>
            <a:endParaRPr lang="ko-KR" altLang="en-US" sz="1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0995" name="AutoShape 3"/>
          <p:cNvSpPr>
            <a:spLocks noChangeArrowheads="1"/>
          </p:cNvSpPr>
          <p:nvPr/>
        </p:nvSpPr>
        <p:spPr bwMode="auto">
          <a:xfrm>
            <a:off x="78430" y="2621931"/>
            <a:ext cx="2823591" cy="10615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ko-KR" sz="1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</a:p>
          <a:p>
            <a:pPr algn="ctr" eaLnBrk="0" hangingPunct="0"/>
            <a:r>
              <a:rPr lang="en-US" altLang="ko-KR" sz="1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DNA Replication</a:t>
            </a:r>
          </a:p>
        </p:txBody>
      </p:sp>
      <p:grpSp>
        <p:nvGrpSpPr>
          <p:cNvPr id="340996" name="Group 4"/>
          <p:cNvGrpSpPr>
            <a:grpSpLocks/>
          </p:cNvGrpSpPr>
          <p:nvPr/>
        </p:nvGrpSpPr>
        <p:grpSpPr bwMode="auto">
          <a:xfrm>
            <a:off x="2670427" y="1612763"/>
            <a:ext cx="3458782" cy="3648038"/>
            <a:chOff x="1250" y="890"/>
            <a:chExt cx="3127" cy="3004"/>
          </a:xfrm>
        </p:grpSpPr>
        <p:sp>
          <p:nvSpPr>
            <p:cNvPr id="340997" name="AutoShape 5"/>
            <p:cNvSpPr>
              <a:spLocks noChangeArrowheads="1"/>
            </p:cNvSpPr>
            <p:nvPr/>
          </p:nvSpPr>
          <p:spPr bwMode="gray">
            <a:xfrm>
              <a:off x="1508" y="1157"/>
              <a:ext cx="2653" cy="2556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0000">
                  <a:schemeClr val="tx1">
                    <a:gamma/>
                    <a:tint val="9412"/>
                    <a:invGamma/>
                  </a:schemeClr>
                </a:gs>
                <a:gs pos="100000">
                  <a:schemeClr val="tx1"/>
                </a:gs>
              </a:gsLst>
              <a:lin ang="189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0998" name="Freeform 6"/>
            <p:cNvSpPr>
              <a:spLocks/>
            </p:cNvSpPr>
            <p:nvPr/>
          </p:nvSpPr>
          <p:spPr bwMode="gray">
            <a:xfrm rot="5400000">
              <a:off x="2831" y="1077"/>
              <a:ext cx="1275" cy="1327"/>
            </a:xfrm>
            <a:custGeom>
              <a:avLst/>
              <a:gdLst/>
              <a:ahLst/>
              <a:cxnLst>
                <a:cxn ang="0">
                  <a:pos x="0" y="1452"/>
                </a:cxn>
                <a:cxn ang="0">
                  <a:pos x="6" y="1320"/>
                </a:cxn>
                <a:cxn ang="0">
                  <a:pos x="24" y="1190"/>
                </a:cxn>
                <a:cxn ang="0">
                  <a:pos x="52" y="1066"/>
                </a:cxn>
                <a:cxn ang="0">
                  <a:pos x="90" y="946"/>
                </a:cxn>
                <a:cxn ang="0">
                  <a:pos x="140" y="830"/>
                </a:cxn>
                <a:cxn ang="0">
                  <a:pos x="198" y="718"/>
                </a:cxn>
                <a:cxn ang="0">
                  <a:pos x="264" y="614"/>
                </a:cxn>
                <a:cxn ang="0">
                  <a:pos x="340" y="516"/>
                </a:cxn>
                <a:cxn ang="0">
                  <a:pos x="424" y="424"/>
                </a:cxn>
                <a:cxn ang="0">
                  <a:pos x="516" y="342"/>
                </a:cxn>
                <a:cxn ang="0">
                  <a:pos x="612" y="266"/>
                </a:cxn>
                <a:cxn ang="0">
                  <a:pos x="718" y="198"/>
                </a:cxn>
                <a:cxn ang="0">
                  <a:pos x="828" y="140"/>
                </a:cxn>
                <a:cxn ang="0">
                  <a:pos x="942" y="90"/>
                </a:cxn>
                <a:cxn ang="0">
                  <a:pos x="1064" y="52"/>
                </a:cxn>
                <a:cxn ang="0">
                  <a:pos x="1188" y="22"/>
                </a:cxn>
                <a:cxn ang="0">
                  <a:pos x="1316" y="6"/>
                </a:cxn>
                <a:cxn ang="0">
                  <a:pos x="1448" y="0"/>
                </a:cxn>
                <a:cxn ang="0">
                  <a:pos x="1448" y="726"/>
                </a:cxn>
                <a:cxn ang="0">
                  <a:pos x="1358" y="732"/>
                </a:cxn>
                <a:cxn ang="0">
                  <a:pos x="1270" y="748"/>
                </a:cxn>
                <a:cxn ang="0">
                  <a:pos x="1186" y="774"/>
                </a:cxn>
                <a:cxn ang="0">
                  <a:pos x="1108" y="810"/>
                </a:cxn>
                <a:cxn ang="0">
                  <a:pos x="1034" y="856"/>
                </a:cxn>
                <a:cxn ang="0">
                  <a:pos x="968" y="910"/>
                </a:cxn>
                <a:cxn ang="0">
                  <a:pos x="906" y="970"/>
                </a:cxn>
                <a:cxn ang="0">
                  <a:pos x="854" y="1038"/>
                </a:cxn>
                <a:cxn ang="0">
                  <a:pos x="808" y="1110"/>
                </a:cxn>
                <a:cxn ang="0">
                  <a:pos x="772" y="1190"/>
                </a:cxn>
                <a:cxn ang="0">
                  <a:pos x="746" y="1274"/>
                </a:cxn>
                <a:cxn ang="0">
                  <a:pos x="730" y="1360"/>
                </a:cxn>
                <a:cxn ang="0">
                  <a:pos x="724" y="1452"/>
                </a:cxn>
                <a:cxn ang="0">
                  <a:pos x="0" y="1452"/>
                </a:cxn>
                <a:cxn ang="0">
                  <a:pos x="0" y="1452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0999" name="Freeform 7"/>
            <p:cNvSpPr>
              <a:spLocks/>
            </p:cNvSpPr>
            <p:nvPr/>
          </p:nvSpPr>
          <p:spPr bwMode="gray">
            <a:xfrm rot="7200000">
              <a:off x="3076" y="1484"/>
              <a:ext cx="1275" cy="1327"/>
            </a:xfrm>
            <a:custGeom>
              <a:avLst/>
              <a:gdLst/>
              <a:ahLst/>
              <a:cxnLst>
                <a:cxn ang="0">
                  <a:pos x="0" y="1452"/>
                </a:cxn>
                <a:cxn ang="0">
                  <a:pos x="6" y="1320"/>
                </a:cxn>
                <a:cxn ang="0">
                  <a:pos x="24" y="1190"/>
                </a:cxn>
                <a:cxn ang="0">
                  <a:pos x="52" y="1066"/>
                </a:cxn>
                <a:cxn ang="0">
                  <a:pos x="90" y="946"/>
                </a:cxn>
                <a:cxn ang="0">
                  <a:pos x="140" y="830"/>
                </a:cxn>
                <a:cxn ang="0">
                  <a:pos x="198" y="718"/>
                </a:cxn>
                <a:cxn ang="0">
                  <a:pos x="264" y="614"/>
                </a:cxn>
                <a:cxn ang="0">
                  <a:pos x="340" y="516"/>
                </a:cxn>
                <a:cxn ang="0">
                  <a:pos x="424" y="424"/>
                </a:cxn>
                <a:cxn ang="0">
                  <a:pos x="516" y="342"/>
                </a:cxn>
                <a:cxn ang="0">
                  <a:pos x="612" y="266"/>
                </a:cxn>
                <a:cxn ang="0">
                  <a:pos x="718" y="198"/>
                </a:cxn>
                <a:cxn ang="0">
                  <a:pos x="828" y="140"/>
                </a:cxn>
                <a:cxn ang="0">
                  <a:pos x="942" y="90"/>
                </a:cxn>
                <a:cxn ang="0">
                  <a:pos x="1064" y="52"/>
                </a:cxn>
                <a:cxn ang="0">
                  <a:pos x="1188" y="22"/>
                </a:cxn>
                <a:cxn ang="0">
                  <a:pos x="1316" y="6"/>
                </a:cxn>
                <a:cxn ang="0">
                  <a:pos x="1448" y="0"/>
                </a:cxn>
                <a:cxn ang="0">
                  <a:pos x="1448" y="726"/>
                </a:cxn>
                <a:cxn ang="0">
                  <a:pos x="1358" y="732"/>
                </a:cxn>
                <a:cxn ang="0">
                  <a:pos x="1270" y="748"/>
                </a:cxn>
                <a:cxn ang="0">
                  <a:pos x="1186" y="774"/>
                </a:cxn>
                <a:cxn ang="0">
                  <a:pos x="1108" y="810"/>
                </a:cxn>
                <a:cxn ang="0">
                  <a:pos x="1034" y="856"/>
                </a:cxn>
                <a:cxn ang="0">
                  <a:pos x="968" y="910"/>
                </a:cxn>
                <a:cxn ang="0">
                  <a:pos x="906" y="970"/>
                </a:cxn>
                <a:cxn ang="0">
                  <a:pos x="854" y="1038"/>
                </a:cxn>
                <a:cxn ang="0">
                  <a:pos x="808" y="1110"/>
                </a:cxn>
                <a:cxn ang="0">
                  <a:pos x="772" y="1190"/>
                </a:cxn>
                <a:cxn ang="0">
                  <a:pos x="746" y="1274"/>
                </a:cxn>
                <a:cxn ang="0">
                  <a:pos x="730" y="1360"/>
                </a:cxn>
                <a:cxn ang="0">
                  <a:pos x="724" y="1452"/>
                </a:cxn>
                <a:cxn ang="0">
                  <a:pos x="0" y="1452"/>
                </a:cxn>
                <a:cxn ang="0">
                  <a:pos x="0" y="1452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1000" name="AutoShape 8"/>
            <p:cNvSpPr>
              <a:spLocks noChangeArrowheads="1"/>
            </p:cNvSpPr>
            <p:nvPr/>
          </p:nvSpPr>
          <p:spPr bwMode="gray">
            <a:xfrm rot="23400000">
              <a:off x="3113" y="2457"/>
              <a:ext cx="1120" cy="694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41001" name="Group 9"/>
            <p:cNvGrpSpPr>
              <a:grpSpLocks/>
            </p:cNvGrpSpPr>
            <p:nvPr/>
          </p:nvGrpSpPr>
          <p:grpSpPr bwMode="auto">
            <a:xfrm>
              <a:off x="1895" y="2616"/>
              <a:ext cx="1810" cy="1278"/>
              <a:chOff x="1895" y="2616"/>
              <a:chExt cx="1810" cy="1278"/>
            </a:xfrm>
          </p:grpSpPr>
          <p:sp>
            <p:nvSpPr>
              <p:cNvPr id="341002" name="Freeform 10"/>
              <p:cNvSpPr>
                <a:spLocks/>
              </p:cNvSpPr>
              <p:nvPr/>
            </p:nvSpPr>
            <p:spPr bwMode="gray">
              <a:xfrm rot="12600000">
                <a:off x="2381" y="2616"/>
                <a:ext cx="1324" cy="1278"/>
              </a:xfrm>
              <a:custGeom>
                <a:avLst/>
                <a:gdLst/>
                <a:ahLst/>
                <a:cxnLst>
                  <a:cxn ang="0">
                    <a:pos x="0" y="1452"/>
                  </a:cxn>
                  <a:cxn ang="0">
                    <a:pos x="6" y="1320"/>
                  </a:cxn>
                  <a:cxn ang="0">
                    <a:pos x="24" y="1190"/>
                  </a:cxn>
                  <a:cxn ang="0">
                    <a:pos x="52" y="1066"/>
                  </a:cxn>
                  <a:cxn ang="0">
                    <a:pos x="90" y="946"/>
                  </a:cxn>
                  <a:cxn ang="0">
                    <a:pos x="140" y="830"/>
                  </a:cxn>
                  <a:cxn ang="0">
                    <a:pos x="198" y="718"/>
                  </a:cxn>
                  <a:cxn ang="0">
                    <a:pos x="264" y="614"/>
                  </a:cxn>
                  <a:cxn ang="0">
                    <a:pos x="340" y="516"/>
                  </a:cxn>
                  <a:cxn ang="0">
                    <a:pos x="424" y="424"/>
                  </a:cxn>
                  <a:cxn ang="0">
                    <a:pos x="516" y="342"/>
                  </a:cxn>
                  <a:cxn ang="0">
                    <a:pos x="612" y="266"/>
                  </a:cxn>
                  <a:cxn ang="0">
                    <a:pos x="718" y="198"/>
                  </a:cxn>
                  <a:cxn ang="0">
                    <a:pos x="828" y="140"/>
                  </a:cxn>
                  <a:cxn ang="0">
                    <a:pos x="942" y="90"/>
                  </a:cxn>
                  <a:cxn ang="0">
                    <a:pos x="1064" y="52"/>
                  </a:cxn>
                  <a:cxn ang="0">
                    <a:pos x="1188" y="22"/>
                  </a:cxn>
                  <a:cxn ang="0">
                    <a:pos x="1316" y="6"/>
                  </a:cxn>
                  <a:cxn ang="0">
                    <a:pos x="1448" y="0"/>
                  </a:cxn>
                  <a:cxn ang="0">
                    <a:pos x="1448" y="726"/>
                  </a:cxn>
                  <a:cxn ang="0">
                    <a:pos x="1358" y="732"/>
                  </a:cxn>
                  <a:cxn ang="0">
                    <a:pos x="1270" y="748"/>
                  </a:cxn>
                  <a:cxn ang="0">
                    <a:pos x="1186" y="774"/>
                  </a:cxn>
                  <a:cxn ang="0">
                    <a:pos x="1108" y="810"/>
                  </a:cxn>
                  <a:cxn ang="0">
                    <a:pos x="1034" y="856"/>
                  </a:cxn>
                  <a:cxn ang="0">
                    <a:pos x="968" y="910"/>
                  </a:cxn>
                  <a:cxn ang="0">
                    <a:pos x="906" y="970"/>
                  </a:cxn>
                  <a:cxn ang="0">
                    <a:pos x="854" y="1038"/>
                  </a:cxn>
                  <a:cxn ang="0">
                    <a:pos x="808" y="1110"/>
                  </a:cxn>
                  <a:cxn ang="0">
                    <a:pos x="772" y="1190"/>
                  </a:cxn>
                  <a:cxn ang="0">
                    <a:pos x="746" y="1274"/>
                  </a:cxn>
                  <a:cxn ang="0">
                    <a:pos x="730" y="1360"/>
                  </a:cxn>
                  <a:cxn ang="0">
                    <a:pos x="724" y="1452"/>
                  </a:cxn>
                  <a:cxn ang="0">
                    <a:pos x="0" y="1452"/>
                  </a:cxn>
                  <a:cxn ang="0">
                    <a:pos x="0" y="1452"/>
                  </a:cxn>
                </a:cxnLst>
                <a:rect l="0" t="0" r="r" b="b"/>
                <a:pathLst>
                  <a:path w="1448" h="1452">
                    <a:moveTo>
                      <a:pt x="0" y="1452"/>
                    </a:moveTo>
                    <a:lnTo>
                      <a:pt x="6" y="1320"/>
                    </a:lnTo>
                    <a:lnTo>
                      <a:pt x="24" y="1190"/>
                    </a:lnTo>
                    <a:lnTo>
                      <a:pt x="52" y="1066"/>
                    </a:lnTo>
                    <a:lnTo>
                      <a:pt x="90" y="946"/>
                    </a:lnTo>
                    <a:lnTo>
                      <a:pt x="140" y="830"/>
                    </a:lnTo>
                    <a:lnTo>
                      <a:pt x="198" y="718"/>
                    </a:lnTo>
                    <a:lnTo>
                      <a:pt x="264" y="614"/>
                    </a:lnTo>
                    <a:lnTo>
                      <a:pt x="340" y="516"/>
                    </a:lnTo>
                    <a:lnTo>
                      <a:pt x="424" y="424"/>
                    </a:lnTo>
                    <a:lnTo>
                      <a:pt x="516" y="342"/>
                    </a:lnTo>
                    <a:lnTo>
                      <a:pt x="612" y="266"/>
                    </a:lnTo>
                    <a:lnTo>
                      <a:pt x="718" y="198"/>
                    </a:lnTo>
                    <a:lnTo>
                      <a:pt x="828" y="140"/>
                    </a:lnTo>
                    <a:lnTo>
                      <a:pt x="942" y="90"/>
                    </a:lnTo>
                    <a:lnTo>
                      <a:pt x="1064" y="52"/>
                    </a:lnTo>
                    <a:lnTo>
                      <a:pt x="1188" y="22"/>
                    </a:lnTo>
                    <a:lnTo>
                      <a:pt x="1316" y="6"/>
                    </a:lnTo>
                    <a:lnTo>
                      <a:pt x="1448" y="0"/>
                    </a:lnTo>
                    <a:lnTo>
                      <a:pt x="1448" y="726"/>
                    </a:lnTo>
                    <a:lnTo>
                      <a:pt x="1358" y="732"/>
                    </a:lnTo>
                    <a:lnTo>
                      <a:pt x="1270" y="748"/>
                    </a:lnTo>
                    <a:lnTo>
                      <a:pt x="1186" y="774"/>
                    </a:lnTo>
                    <a:lnTo>
                      <a:pt x="1108" y="810"/>
                    </a:lnTo>
                    <a:lnTo>
                      <a:pt x="1034" y="856"/>
                    </a:lnTo>
                    <a:lnTo>
                      <a:pt x="968" y="910"/>
                    </a:lnTo>
                    <a:lnTo>
                      <a:pt x="906" y="970"/>
                    </a:lnTo>
                    <a:lnTo>
                      <a:pt x="854" y="1038"/>
                    </a:lnTo>
                    <a:lnTo>
                      <a:pt x="808" y="1110"/>
                    </a:lnTo>
                    <a:lnTo>
                      <a:pt x="772" y="1190"/>
                    </a:lnTo>
                    <a:lnTo>
                      <a:pt x="746" y="1274"/>
                    </a:lnTo>
                    <a:lnTo>
                      <a:pt x="730" y="1360"/>
                    </a:lnTo>
                    <a:lnTo>
                      <a:pt x="724" y="1452"/>
                    </a:lnTo>
                    <a:lnTo>
                      <a:pt x="0" y="1452"/>
                    </a:lnTo>
                    <a:lnTo>
                      <a:pt x="0" y="1452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41003" name="Freeform 11"/>
              <p:cNvSpPr>
                <a:spLocks/>
              </p:cNvSpPr>
              <p:nvPr/>
            </p:nvSpPr>
            <p:spPr bwMode="gray">
              <a:xfrm rot="14400000">
                <a:off x="1921" y="2593"/>
                <a:ext cx="1275" cy="1327"/>
              </a:xfrm>
              <a:custGeom>
                <a:avLst/>
                <a:gdLst/>
                <a:ahLst/>
                <a:cxnLst>
                  <a:cxn ang="0">
                    <a:pos x="0" y="1452"/>
                  </a:cxn>
                  <a:cxn ang="0">
                    <a:pos x="6" y="1320"/>
                  </a:cxn>
                  <a:cxn ang="0">
                    <a:pos x="24" y="1190"/>
                  </a:cxn>
                  <a:cxn ang="0">
                    <a:pos x="52" y="1066"/>
                  </a:cxn>
                  <a:cxn ang="0">
                    <a:pos x="90" y="946"/>
                  </a:cxn>
                  <a:cxn ang="0">
                    <a:pos x="140" y="830"/>
                  </a:cxn>
                  <a:cxn ang="0">
                    <a:pos x="198" y="718"/>
                  </a:cxn>
                  <a:cxn ang="0">
                    <a:pos x="264" y="614"/>
                  </a:cxn>
                  <a:cxn ang="0">
                    <a:pos x="340" y="516"/>
                  </a:cxn>
                  <a:cxn ang="0">
                    <a:pos x="424" y="424"/>
                  </a:cxn>
                  <a:cxn ang="0">
                    <a:pos x="516" y="342"/>
                  </a:cxn>
                  <a:cxn ang="0">
                    <a:pos x="612" y="266"/>
                  </a:cxn>
                  <a:cxn ang="0">
                    <a:pos x="718" y="198"/>
                  </a:cxn>
                  <a:cxn ang="0">
                    <a:pos x="828" y="140"/>
                  </a:cxn>
                  <a:cxn ang="0">
                    <a:pos x="942" y="90"/>
                  </a:cxn>
                  <a:cxn ang="0">
                    <a:pos x="1064" y="52"/>
                  </a:cxn>
                  <a:cxn ang="0">
                    <a:pos x="1188" y="22"/>
                  </a:cxn>
                  <a:cxn ang="0">
                    <a:pos x="1316" y="6"/>
                  </a:cxn>
                  <a:cxn ang="0">
                    <a:pos x="1448" y="0"/>
                  </a:cxn>
                  <a:cxn ang="0">
                    <a:pos x="1448" y="726"/>
                  </a:cxn>
                  <a:cxn ang="0">
                    <a:pos x="1358" y="732"/>
                  </a:cxn>
                  <a:cxn ang="0">
                    <a:pos x="1270" y="748"/>
                  </a:cxn>
                  <a:cxn ang="0">
                    <a:pos x="1186" y="774"/>
                  </a:cxn>
                  <a:cxn ang="0">
                    <a:pos x="1108" y="810"/>
                  </a:cxn>
                  <a:cxn ang="0">
                    <a:pos x="1034" y="856"/>
                  </a:cxn>
                  <a:cxn ang="0">
                    <a:pos x="968" y="910"/>
                  </a:cxn>
                  <a:cxn ang="0">
                    <a:pos x="906" y="970"/>
                  </a:cxn>
                  <a:cxn ang="0">
                    <a:pos x="854" y="1038"/>
                  </a:cxn>
                  <a:cxn ang="0">
                    <a:pos x="808" y="1110"/>
                  </a:cxn>
                  <a:cxn ang="0">
                    <a:pos x="772" y="1190"/>
                  </a:cxn>
                  <a:cxn ang="0">
                    <a:pos x="746" y="1274"/>
                  </a:cxn>
                  <a:cxn ang="0">
                    <a:pos x="730" y="1360"/>
                  </a:cxn>
                  <a:cxn ang="0">
                    <a:pos x="724" y="1452"/>
                  </a:cxn>
                  <a:cxn ang="0">
                    <a:pos x="0" y="1452"/>
                  </a:cxn>
                  <a:cxn ang="0">
                    <a:pos x="0" y="1452"/>
                  </a:cxn>
                </a:cxnLst>
                <a:rect l="0" t="0" r="r" b="b"/>
                <a:pathLst>
                  <a:path w="1448" h="1452">
                    <a:moveTo>
                      <a:pt x="0" y="1452"/>
                    </a:moveTo>
                    <a:lnTo>
                      <a:pt x="6" y="1320"/>
                    </a:lnTo>
                    <a:lnTo>
                      <a:pt x="24" y="1190"/>
                    </a:lnTo>
                    <a:lnTo>
                      <a:pt x="52" y="1066"/>
                    </a:lnTo>
                    <a:lnTo>
                      <a:pt x="90" y="946"/>
                    </a:lnTo>
                    <a:lnTo>
                      <a:pt x="140" y="830"/>
                    </a:lnTo>
                    <a:lnTo>
                      <a:pt x="198" y="718"/>
                    </a:lnTo>
                    <a:lnTo>
                      <a:pt x="264" y="614"/>
                    </a:lnTo>
                    <a:lnTo>
                      <a:pt x="340" y="516"/>
                    </a:lnTo>
                    <a:lnTo>
                      <a:pt x="424" y="424"/>
                    </a:lnTo>
                    <a:lnTo>
                      <a:pt x="516" y="342"/>
                    </a:lnTo>
                    <a:lnTo>
                      <a:pt x="612" y="266"/>
                    </a:lnTo>
                    <a:lnTo>
                      <a:pt x="718" y="198"/>
                    </a:lnTo>
                    <a:lnTo>
                      <a:pt x="828" y="140"/>
                    </a:lnTo>
                    <a:lnTo>
                      <a:pt x="942" y="90"/>
                    </a:lnTo>
                    <a:lnTo>
                      <a:pt x="1064" y="52"/>
                    </a:lnTo>
                    <a:lnTo>
                      <a:pt x="1188" y="22"/>
                    </a:lnTo>
                    <a:lnTo>
                      <a:pt x="1316" y="6"/>
                    </a:lnTo>
                    <a:lnTo>
                      <a:pt x="1448" y="0"/>
                    </a:lnTo>
                    <a:lnTo>
                      <a:pt x="1448" y="726"/>
                    </a:lnTo>
                    <a:lnTo>
                      <a:pt x="1358" y="732"/>
                    </a:lnTo>
                    <a:lnTo>
                      <a:pt x="1270" y="748"/>
                    </a:lnTo>
                    <a:lnTo>
                      <a:pt x="1186" y="774"/>
                    </a:lnTo>
                    <a:lnTo>
                      <a:pt x="1108" y="810"/>
                    </a:lnTo>
                    <a:lnTo>
                      <a:pt x="1034" y="856"/>
                    </a:lnTo>
                    <a:lnTo>
                      <a:pt x="968" y="910"/>
                    </a:lnTo>
                    <a:lnTo>
                      <a:pt x="906" y="970"/>
                    </a:lnTo>
                    <a:lnTo>
                      <a:pt x="854" y="1038"/>
                    </a:lnTo>
                    <a:lnTo>
                      <a:pt x="808" y="1110"/>
                    </a:lnTo>
                    <a:lnTo>
                      <a:pt x="772" y="1190"/>
                    </a:lnTo>
                    <a:lnTo>
                      <a:pt x="746" y="1274"/>
                    </a:lnTo>
                    <a:lnTo>
                      <a:pt x="730" y="1360"/>
                    </a:lnTo>
                    <a:lnTo>
                      <a:pt x="724" y="1452"/>
                    </a:lnTo>
                    <a:lnTo>
                      <a:pt x="0" y="1452"/>
                    </a:lnTo>
                    <a:lnTo>
                      <a:pt x="0" y="145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341004" name="AutoShape 12"/>
            <p:cNvSpPr>
              <a:spLocks noChangeArrowheads="1"/>
            </p:cNvSpPr>
            <p:nvPr/>
          </p:nvSpPr>
          <p:spPr bwMode="gray">
            <a:xfrm rot="9000000">
              <a:off x="1444" y="2616"/>
              <a:ext cx="1120" cy="62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41005" name="Group 13"/>
            <p:cNvGrpSpPr>
              <a:grpSpLocks/>
            </p:cNvGrpSpPr>
            <p:nvPr/>
          </p:nvGrpSpPr>
          <p:grpSpPr bwMode="auto">
            <a:xfrm>
              <a:off x="1250" y="1128"/>
              <a:ext cx="1566" cy="1712"/>
              <a:chOff x="1250" y="1128"/>
              <a:chExt cx="1566" cy="1712"/>
            </a:xfrm>
          </p:grpSpPr>
          <p:sp>
            <p:nvSpPr>
              <p:cNvPr id="341006" name="Freeform 14"/>
              <p:cNvSpPr>
                <a:spLocks/>
              </p:cNvSpPr>
              <p:nvPr/>
            </p:nvSpPr>
            <p:spPr bwMode="gray">
              <a:xfrm rot="19800000">
                <a:off x="1250" y="1561"/>
                <a:ext cx="1324" cy="1279"/>
              </a:xfrm>
              <a:custGeom>
                <a:avLst/>
                <a:gdLst/>
                <a:ahLst/>
                <a:cxnLst>
                  <a:cxn ang="0">
                    <a:pos x="0" y="1452"/>
                  </a:cxn>
                  <a:cxn ang="0">
                    <a:pos x="6" y="1320"/>
                  </a:cxn>
                  <a:cxn ang="0">
                    <a:pos x="24" y="1190"/>
                  </a:cxn>
                  <a:cxn ang="0">
                    <a:pos x="52" y="1066"/>
                  </a:cxn>
                  <a:cxn ang="0">
                    <a:pos x="90" y="946"/>
                  </a:cxn>
                  <a:cxn ang="0">
                    <a:pos x="140" y="830"/>
                  </a:cxn>
                  <a:cxn ang="0">
                    <a:pos x="198" y="718"/>
                  </a:cxn>
                  <a:cxn ang="0">
                    <a:pos x="264" y="614"/>
                  </a:cxn>
                  <a:cxn ang="0">
                    <a:pos x="340" y="516"/>
                  </a:cxn>
                  <a:cxn ang="0">
                    <a:pos x="424" y="424"/>
                  </a:cxn>
                  <a:cxn ang="0">
                    <a:pos x="516" y="342"/>
                  </a:cxn>
                  <a:cxn ang="0">
                    <a:pos x="612" y="266"/>
                  </a:cxn>
                  <a:cxn ang="0">
                    <a:pos x="718" y="198"/>
                  </a:cxn>
                  <a:cxn ang="0">
                    <a:pos x="828" y="140"/>
                  </a:cxn>
                  <a:cxn ang="0">
                    <a:pos x="942" y="90"/>
                  </a:cxn>
                  <a:cxn ang="0">
                    <a:pos x="1064" y="52"/>
                  </a:cxn>
                  <a:cxn ang="0">
                    <a:pos x="1188" y="22"/>
                  </a:cxn>
                  <a:cxn ang="0">
                    <a:pos x="1316" y="6"/>
                  </a:cxn>
                  <a:cxn ang="0">
                    <a:pos x="1448" y="0"/>
                  </a:cxn>
                  <a:cxn ang="0">
                    <a:pos x="1448" y="726"/>
                  </a:cxn>
                  <a:cxn ang="0">
                    <a:pos x="1358" y="732"/>
                  </a:cxn>
                  <a:cxn ang="0">
                    <a:pos x="1270" y="748"/>
                  </a:cxn>
                  <a:cxn ang="0">
                    <a:pos x="1186" y="774"/>
                  </a:cxn>
                  <a:cxn ang="0">
                    <a:pos x="1108" y="810"/>
                  </a:cxn>
                  <a:cxn ang="0">
                    <a:pos x="1034" y="856"/>
                  </a:cxn>
                  <a:cxn ang="0">
                    <a:pos x="968" y="910"/>
                  </a:cxn>
                  <a:cxn ang="0">
                    <a:pos x="906" y="970"/>
                  </a:cxn>
                  <a:cxn ang="0">
                    <a:pos x="854" y="1038"/>
                  </a:cxn>
                  <a:cxn ang="0">
                    <a:pos x="808" y="1110"/>
                  </a:cxn>
                  <a:cxn ang="0">
                    <a:pos x="772" y="1190"/>
                  </a:cxn>
                  <a:cxn ang="0">
                    <a:pos x="746" y="1274"/>
                  </a:cxn>
                  <a:cxn ang="0">
                    <a:pos x="730" y="1360"/>
                  </a:cxn>
                  <a:cxn ang="0">
                    <a:pos x="724" y="1452"/>
                  </a:cxn>
                  <a:cxn ang="0">
                    <a:pos x="0" y="1452"/>
                  </a:cxn>
                  <a:cxn ang="0">
                    <a:pos x="0" y="1452"/>
                  </a:cxn>
                </a:cxnLst>
                <a:rect l="0" t="0" r="r" b="b"/>
                <a:pathLst>
                  <a:path w="1448" h="1452">
                    <a:moveTo>
                      <a:pt x="0" y="1452"/>
                    </a:moveTo>
                    <a:lnTo>
                      <a:pt x="6" y="1320"/>
                    </a:lnTo>
                    <a:lnTo>
                      <a:pt x="24" y="1190"/>
                    </a:lnTo>
                    <a:lnTo>
                      <a:pt x="52" y="1066"/>
                    </a:lnTo>
                    <a:lnTo>
                      <a:pt x="90" y="946"/>
                    </a:lnTo>
                    <a:lnTo>
                      <a:pt x="140" y="830"/>
                    </a:lnTo>
                    <a:lnTo>
                      <a:pt x="198" y="718"/>
                    </a:lnTo>
                    <a:lnTo>
                      <a:pt x="264" y="614"/>
                    </a:lnTo>
                    <a:lnTo>
                      <a:pt x="340" y="516"/>
                    </a:lnTo>
                    <a:lnTo>
                      <a:pt x="424" y="424"/>
                    </a:lnTo>
                    <a:lnTo>
                      <a:pt x="516" y="342"/>
                    </a:lnTo>
                    <a:lnTo>
                      <a:pt x="612" y="266"/>
                    </a:lnTo>
                    <a:lnTo>
                      <a:pt x="718" y="198"/>
                    </a:lnTo>
                    <a:lnTo>
                      <a:pt x="828" y="140"/>
                    </a:lnTo>
                    <a:lnTo>
                      <a:pt x="942" y="90"/>
                    </a:lnTo>
                    <a:lnTo>
                      <a:pt x="1064" y="52"/>
                    </a:lnTo>
                    <a:lnTo>
                      <a:pt x="1188" y="22"/>
                    </a:lnTo>
                    <a:lnTo>
                      <a:pt x="1316" y="6"/>
                    </a:lnTo>
                    <a:lnTo>
                      <a:pt x="1448" y="0"/>
                    </a:lnTo>
                    <a:lnTo>
                      <a:pt x="1448" y="726"/>
                    </a:lnTo>
                    <a:lnTo>
                      <a:pt x="1358" y="732"/>
                    </a:lnTo>
                    <a:lnTo>
                      <a:pt x="1270" y="748"/>
                    </a:lnTo>
                    <a:lnTo>
                      <a:pt x="1186" y="774"/>
                    </a:lnTo>
                    <a:lnTo>
                      <a:pt x="1108" y="810"/>
                    </a:lnTo>
                    <a:lnTo>
                      <a:pt x="1034" y="856"/>
                    </a:lnTo>
                    <a:lnTo>
                      <a:pt x="968" y="910"/>
                    </a:lnTo>
                    <a:lnTo>
                      <a:pt x="906" y="970"/>
                    </a:lnTo>
                    <a:lnTo>
                      <a:pt x="854" y="1038"/>
                    </a:lnTo>
                    <a:lnTo>
                      <a:pt x="808" y="1110"/>
                    </a:lnTo>
                    <a:lnTo>
                      <a:pt x="772" y="1190"/>
                    </a:lnTo>
                    <a:lnTo>
                      <a:pt x="746" y="1274"/>
                    </a:lnTo>
                    <a:lnTo>
                      <a:pt x="730" y="1360"/>
                    </a:lnTo>
                    <a:lnTo>
                      <a:pt x="724" y="1452"/>
                    </a:lnTo>
                    <a:lnTo>
                      <a:pt x="0" y="1452"/>
                    </a:lnTo>
                    <a:lnTo>
                      <a:pt x="0" y="1452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41007" name="Freeform 15"/>
              <p:cNvSpPr>
                <a:spLocks/>
              </p:cNvSpPr>
              <p:nvPr/>
            </p:nvSpPr>
            <p:spPr bwMode="gray">
              <a:xfrm>
                <a:off x="1492" y="1128"/>
                <a:ext cx="1324" cy="1279"/>
              </a:xfrm>
              <a:custGeom>
                <a:avLst/>
                <a:gdLst/>
                <a:ahLst/>
                <a:cxnLst>
                  <a:cxn ang="0">
                    <a:pos x="0" y="1452"/>
                  </a:cxn>
                  <a:cxn ang="0">
                    <a:pos x="6" y="1320"/>
                  </a:cxn>
                  <a:cxn ang="0">
                    <a:pos x="24" y="1190"/>
                  </a:cxn>
                  <a:cxn ang="0">
                    <a:pos x="52" y="1066"/>
                  </a:cxn>
                  <a:cxn ang="0">
                    <a:pos x="90" y="946"/>
                  </a:cxn>
                  <a:cxn ang="0">
                    <a:pos x="140" y="830"/>
                  </a:cxn>
                  <a:cxn ang="0">
                    <a:pos x="198" y="718"/>
                  </a:cxn>
                  <a:cxn ang="0">
                    <a:pos x="264" y="614"/>
                  </a:cxn>
                  <a:cxn ang="0">
                    <a:pos x="340" y="516"/>
                  </a:cxn>
                  <a:cxn ang="0">
                    <a:pos x="424" y="424"/>
                  </a:cxn>
                  <a:cxn ang="0">
                    <a:pos x="516" y="342"/>
                  </a:cxn>
                  <a:cxn ang="0">
                    <a:pos x="612" y="266"/>
                  </a:cxn>
                  <a:cxn ang="0">
                    <a:pos x="718" y="198"/>
                  </a:cxn>
                  <a:cxn ang="0">
                    <a:pos x="828" y="140"/>
                  </a:cxn>
                  <a:cxn ang="0">
                    <a:pos x="942" y="90"/>
                  </a:cxn>
                  <a:cxn ang="0">
                    <a:pos x="1064" y="52"/>
                  </a:cxn>
                  <a:cxn ang="0">
                    <a:pos x="1188" y="22"/>
                  </a:cxn>
                  <a:cxn ang="0">
                    <a:pos x="1316" y="6"/>
                  </a:cxn>
                  <a:cxn ang="0">
                    <a:pos x="1448" y="0"/>
                  </a:cxn>
                  <a:cxn ang="0">
                    <a:pos x="1448" y="726"/>
                  </a:cxn>
                  <a:cxn ang="0">
                    <a:pos x="1358" y="732"/>
                  </a:cxn>
                  <a:cxn ang="0">
                    <a:pos x="1270" y="748"/>
                  </a:cxn>
                  <a:cxn ang="0">
                    <a:pos x="1186" y="774"/>
                  </a:cxn>
                  <a:cxn ang="0">
                    <a:pos x="1108" y="810"/>
                  </a:cxn>
                  <a:cxn ang="0">
                    <a:pos x="1034" y="856"/>
                  </a:cxn>
                  <a:cxn ang="0">
                    <a:pos x="968" y="910"/>
                  </a:cxn>
                  <a:cxn ang="0">
                    <a:pos x="906" y="970"/>
                  </a:cxn>
                  <a:cxn ang="0">
                    <a:pos x="854" y="1038"/>
                  </a:cxn>
                  <a:cxn ang="0">
                    <a:pos x="808" y="1110"/>
                  </a:cxn>
                  <a:cxn ang="0">
                    <a:pos x="772" y="1190"/>
                  </a:cxn>
                  <a:cxn ang="0">
                    <a:pos x="746" y="1274"/>
                  </a:cxn>
                  <a:cxn ang="0">
                    <a:pos x="730" y="1360"/>
                  </a:cxn>
                  <a:cxn ang="0">
                    <a:pos x="724" y="1452"/>
                  </a:cxn>
                  <a:cxn ang="0">
                    <a:pos x="0" y="1452"/>
                  </a:cxn>
                  <a:cxn ang="0">
                    <a:pos x="0" y="1452"/>
                  </a:cxn>
                </a:cxnLst>
                <a:rect l="0" t="0" r="r" b="b"/>
                <a:pathLst>
                  <a:path w="1448" h="1452">
                    <a:moveTo>
                      <a:pt x="0" y="1452"/>
                    </a:moveTo>
                    <a:lnTo>
                      <a:pt x="6" y="1320"/>
                    </a:lnTo>
                    <a:lnTo>
                      <a:pt x="24" y="1190"/>
                    </a:lnTo>
                    <a:lnTo>
                      <a:pt x="52" y="1066"/>
                    </a:lnTo>
                    <a:lnTo>
                      <a:pt x="90" y="946"/>
                    </a:lnTo>
                    <a:lnTo>
                      <a:pt x="140" y="830"/>
                    </a:lnTo>
                    <a:lnTo>
                      <a:pt x="198" y="718"/>
                    </a:lnTo>
                    <a:lnTo>
                      <a:pt x="264" y="614"/>
                    </a:lnTo>
                    <a:lnTo>
                      <a:pt x="340" y="516"/>
                    </a:lnTo>
                    <a:lnTo>
                      <a:pt x="424" y="424"/>
                    </a:lnTo>
                    <a:lnTo>
                      <a:pt x="516" y="342"/>
                    </a:lnTo>
                    <a:lnTo>
                      <a:pt x="612" y="266"/>
                    </a:lnTo>
                    <a:lnTo>
                      <a:pt x="718" y="198"/>
                    </a:lnTo>
                    <a:lnTo>
                      <a:pt x="828" y="140"/>
                    </a:lnTo>
                    <a:lnTo>
                      <a:pt x="942" y="90"/>
                    </a:lnTo>
                    <a:lnTo>
                      <a:pt x="1064" y="52"/>
                    </a:lnTo>
                    <a:lnTo>
                      <a:pt x="1188" y="22"/>
                    </a:lnTo>
                    <a:lnTo>
                      <a:pt x="1316" y="6"/>
                    </a:lnTo>
                    <a:lnTo>
                      <a:pt x="1448" y="0"/>
                    </a:lnTo>
                    <a:lnTo>
                      <a:pt x="1448" y="726"/>
                    </a:lnTo>
                    <a:lnTo>
                      <a:pt x="1358" y="732"/>
                    </a:lnTo>
                    <a:lnTo>
                      <a:pt x="1270" y="748"/>
                    </a:lnTo>
                    <a:lnTo>
                      <a:pt x="1186" y="774"/>
                    </a:lnTo>
                    <a:lnTo>
                      <a:pt x="1108" y="810"/>
                    </a:lnTo>
                    <a:lnTo>
                      <a:pt x="1034" y="856"/>
                    </a:lnTo>
                    <a:lnTo>
                      <a:pt x="968" y="910"/>
                    </a:lnTo>
                    <a:lnTo>
                      <a:pt x="906" y="970"/>
                    </a:lnTo>
                    <a:lnTo>
                      <a:pt x="854" y="1038"/>
                    </a:lnTo>
                    <a:lnTo>
                      <a:pt x="808" y="1110"/>
                    </a:lnTo>
                    <a:lnTo>
                      <a:pt x="772" y="1190"/>
                    </a:lnTo>
                    <a:lnTo>
                      <a:pt x="746" y="1274"/>
                    </a:lnTo>
                    <a:lnTo>
                      <a:pt x="730" y="1360"/>
                    </a:lnTo>
                    <a:lnTo>
                      <a:pt x="724" y="1452"/>
                    </a:lnTo>
                    <a:lnTo>
                      <a:pt x="0" y="1452"/>
                    </a:lnTo>
                    <a:lnTo>
                      <a:pt x="0" y="145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341008" name="AutoShape 16"/>
            <p:cNvSpPr>
              <a:spLocks noChangeArrowheads="1"/>
            </p:cNvSpPr>
            <p:nvPr/>
          </p:nvSpPr>
          <p:spPr bwMode="gray">
            <a:xfrm rot="16200000">
              <a:off x="2104" y="1069"/>
              <a:ext cx="1079" cy="72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341009" name="AutoShape 17"/>
          <p:cNvSpPr>
            <a:spLocks noChangeArrowheads="1"/>
          </p:cNvSpPr>
          <p:nvPr/>
        </p:nvSpPr>
        <p:spPr bwMode="gray">
          <a:xfrm>
            <a:off x="2836547" y="5221040"/>
            <a:ext cx="3066343" cy="1301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G2</a:t>
            </a:r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Check point</a:t>
            </a:r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Quality assurance check</a:t>
            </a:r>
          </a:p>
          <a:p>
            <a:pPr algn="ctr" eaLnBrk="0" hangingPunct="0"/>
            <a:r>
              <a:rPr lang="en-US" altLang="ko-KR" sz="1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US" altLang="ko-KR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efore  the cell enters mitosis</a:t>
            </a:r>
            <a:endParaRPr lang="ko-KR" altLang="en-US" sz="1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4100" y="2612540"/>
            <a:ext cx="53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endParaRPr lang="en-US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6821" y="2612540"/>
            <a:ext cx="535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G1</a:t>
            </a:r>
            <a:endParaRPr lang="en-US" sz="20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9846" y="4196716"/>
            <a:ext cx="52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G2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9845" y="3012651"/>
            <a:ext cx="744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charset="0"/>
                <a:ea typeface="Times New Roman" charset="0"/>
                <a:cs typeface="Times New Roman" charset="0"/>
              </a:rPr>
              <a:t>18-24 hours</a:t>
            </a:r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r="14591" b="4260"/>
          <a:stretch/>
        </p:blipFill>
        <p:spPr>
          <a:xfrm>
            <a:off x="5956670" y="3893122"/>
            <a:ext cx="3163594" cy="2949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436" y="302243"/>
            <a:ext cx="568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</a:rPr>
              <a:t>Components of The Cell Cycle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436" y="4177269"/>
            <a:ext cx="210498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</a:rPr>
              <a:t>Early embryonic cell cycles often omit G1 and G2 and quickly proceed through successive rounds of S phase and mitosis</a:t>
            </a:r>
            <a:r>
              <a:rPr lang="en-US" dirty="0">
                <a:latin typeface="Times New Roman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AutoShape 2"/>
          <p:cNvSpPr>
            <a:spLocks noChangeArrowheads="1"/>
          </p:cNvSpPr>
          <p:nvPr/>
        </p:nvSpPr>
        <p:spPr bwMode="auto">
          <a:xfrm>
            <a:off x="6180866" y="3166933"/>
            <a:ext cx="1676400" cy="1226745"/>
          </a:xfrm>
          <a:prstGeom prst="roundRect">
            <a:avLst>
              <a:gd name="adj" fmla="val 13745"/>
            </a:avLst>
          </a:prstGeom>
          <a:solidFill>
            <a:srgbClr val="FFFFFF"/>
          </a:solidFill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 smtClean="0"/>
              <a:t>Pancreatic</a:t>
            </a:r>
          </a:p>
          <a:p>
            <a:r>
              <a:rPr lang="en-US" dirty="0" smtClean="0"/>
              <a:t>polypeptide</a:t>
            </a:r>
            <a:endParaRPr lang="ru-RU" dirty="0"/>
          </a:p>
        </p:txBody>
      </p:sp>
      <p:sp>
        <p:nvSpPr>
          <p:cNvPr id="350211" name="AutoShape 3"/>
          <p:cNvSpPr>
            <a:spLocks noChangeArrowheads="1"/>
          </p:cNvSpPr>
          <p:nvPr/>
        </p:nvSpPr>
        <p:spPr bwMode="auto">
          <a:xfrm>
            <a:off x="4428266" y="3166933"/>
            <a:ext cx="1665287" cy="1226745"/>
          </a:xfrm>
          <a:prstGeom prst="roundRect">
            <a:avLst>
              <a:gd name="adj" fmla="val 13745"/>
            </a:avLst>
          </a:prstGeom>
          <a:solidFill>
            <a:srgbClr val="FFFFFF"/>
          </a:solidFill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 smtClean="0"/>
              <a:t>Somatostatin</a:t>
            </a:r>
            <a:endParaRPr lang="ru-RU" dirty="0"/>
          </a:p>
        </p:txBody>
      </p:sp>
      <p:sp>
        <p:nvSpPr>
          <p:cNvPr id="350212" name="AutoShape 4"/>
          <p:cNvSpPr>
            <a:spLocks noChangeArrowheads="1"/>
          </p:cNvSpPr>
          <p:nvPr/>
        </p:nvSpPr>
        <p:spPr bwMode="auto">
          <a:xfrm>
            <a:off x="2688366" y="3166933"/>
            <a:ext cx="1616075" cy="1282697"/>
          </a:xfrm>
          <a:prstGeom prst="roundRect">
            <a:avLst>
              <a:gd name="adj" fmla="val 13745"/>
            </a:avLst>
          </a:prstGeom>
          <a:solidFill>
            <a:srgbClr val="FFFFFF"/>
          </a:solidFill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 smtClean="0"/>
              <a:t>Insulin </a:t>
            </a:r>
          </a:p>
          <a:p>
            <a:r>
              <a:rPr lang="en-US" dirty="0" smtClean="0"/>
              <a:t>and amylin</a:t>
            </a:r>
            <a:endParaRPr lang="ru-RU" dirty="0"/>
          </a:p>
        </p:txBody>
      </p:sp>
      <p:sp>
        <p:nvSpPr>
          <p:cNvPr id="350213" name="AutoShape 5"/>
          <p:cNvSpPr>
            <a:spLocks noChangeArrowheads="1"/>
          </p:cNvSpPr>
          <p:nvPr/>
        </p:nvSpPr>
        <p:spPr bwMode="auto">
          <a:xfrm>
            <a:off x="923066" y="3166933"/>
            <a:ext cx="1676400" cy="1282697"/>
          </a:xfrm>
          <a:prstGeom prst="roundRect">
            <a:avLst>
              <a:gd name="adj" fmla="val 13745"/>
            </a:avLst>
          </a:prstGeom>
          <a:solidFill>
            <a:srgbClr val="FFFFFF"/>
          </a:solidFill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 smtClean="0"/>
              <a:t>Glucagon</a:t>
            </a:r>
            <a:endParaRPr lang="ru-RU" dirty="0"/>
          </a:p>
        </p:txBody>
      </p:sp>
      <p:grpSp>
        <p:nvGrpSpPr>
          <p:cNvPr id="350214" name="Group 6"/>
          <p:cNvGrpSpPr>
            <a:grpSpLocks/>
          </p:cNvGrpSpPr>
          <p:nvPr/>
        </p:nvGrpSpPr>
        <p:grpSpPr bwMode="auto">
          <a:xfrm>
            <a:off x="1151666" y="1871533"/>
            <a:ext cx="6096000" cy="990600"/>
            <a:chOff x="624" y="1152"/>
            <a:chExt cx="4080" cy="720"/>
          </a:xfrm>
        </p:grpSpPr>
        <p:sp>
          <p:nvSpPr>
            <p:cNvPr id="350215" name="Rectangle 7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350216" name="Group 8"/>
            <p:cNvGrpSpPr>
              <a:grpSpLocks/>
            </p:cNvGrpSpPr>
            <p:nvPr/>
          </p:nvGrpSpPr>
          <p:grpSpPr bwMode="auto">
            <a:xfrm>
              <a:off x="1296" y="1296"/>
              <a:ext cx="624" cy="96"/>
              <a:chOff x="2003" y="3439"/>
              <a:chExt cx="468" cy="244"/>
            </a:xfrm>
          </p:grpSpPr>
          <p:sp>
            <p:nvSpPr>
              <p:cNvPr id="350217" name="Oval 9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18" name="Rectangle 10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19" name="Oval 11"/>
              <p:cNvSpPr>
                <a:spLocks noChangeArrowheads="1"/>
              </p:cNvSpPr>
              <p:nvPr/>
            </p:nvSpPr>
            <p:spPr bwMode="gray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20" name="Oval 12"/>
              <p:cNvSpPr>
                <a:spLocks noChangeArrowheads="1"/>
              </p:cNvSpPr>
              <p:nvPr/>
            </p:nvSpPr>
            <p:spPr bwMode="gray">
              <a:xfrm>
                <a:off x="2438" y="3519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350221" name="Rectangle 13"/>
            <p:cNvSpPr>
              <a:spLocks noChangeArrowheads="1"/>
            </p:cNvSpPr>
            <p:nvPr/>
          </p:nvSpPr>
          <p:spPr bwMode="gray">
            <a:xfrm rot="3419336">
              <a:off x="1776" y="1152"/>
              <a:ext cx="672" cy="672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350222" name="Group 14"/>
            <p:cNvGrpSpPr>
              <a:grpSpLocks/>
            </p:cNvGrpSpPr>
            <p:nvPr/>
          </p:nvGrpSpPr>
          <p:grpSpPr bwMode="auto">
            <a:xfrm>
              <a:off x="2448" y="1296"/>
              <a:ext cx="624" cy="96"/>
              <a:chOff x="2003" y="3439"/>
              <a:chExt cx="468" cy="244"/>
            </a:xfrm>
          </p:grpSpPr>
          <p:sp>
            <p:nvSpPr>
              <p:cNvPr id="350223" name="Oval 15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24" name="Rectangle 16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25" name="Oval 17"/>
              <p:cNvSpPr>
                <a:spLocks noChangeArrowheads="1"/>
              </p:cNvSpPr>
              <p:nvPr/>
            </p:nvSpPr>
            <p:spPr bwMode="gray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26" name="Oval 18"/>
              <p:cNvSpPr>
                <a:spLocks noChangeArrowheads="1"/>
              </p:cNvSpPr>
              <p:nvPr/>
            </p:nvSpPr>
            <p:spPr bwMode="gray">
              <a:xfrm>
                <a:off x="2438" y="3519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350227" name="Rectangle 19"/>
            <p:cNvSpPr>
              <a:spLocks noChangeArrowheads="1"/>
            </p:cNvSpPr>
            <p:nvPr/>
          </p:nvSpPr>
          <p:spPr bwMode="gray">
            <a:xfrm rot="3419336">
              <a:off x="2880" y="1152"/>
              <a:ext cx="672" cy="67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350228" name="Group 20"/>
            <p:cNvGrpSpPr>
              <a:grpSpLocks/>
            </p:cNvGrpSpPr>
            <p:nvPr/>
          </p:nvGrpSpPr>
          <p:grpSpPr bwMode="auto">
            <a:xfrm>
              <a:off x="3600" y="1296"/>
              <a:ext cx="816" cy="96"/>
              <a:chOff x="2003" y="3439"/>
              <a:chExt cx="468" cy="244"/>
            </a:xfrm>
          </p:grpSpPr>
          <p:sp>
            <p:nvSpPr>
              <p:cNvPr id="350229" name="Oval 21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30" name="Rectangle 22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31" name="Oval 23"/>
              <p:cNvSpPr>
                <a:spLocks noChangeArrowheads="1"/>
              </p:cNvSpPr>
              <p:nvPr/>
            </p:nvSpPr>
            <p:spPr bwMode="gray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50232" name="Oval 24"/>
              <p:cNvSpPr>
                <a:spLocks noChangeArrowheads="1"/>
              </p:cNvSpPr>
              <p:nvPr/>
            </p:nvSpPr>
            <p:spPr bwMode="gray">
              <a:xfrm>
                <a:off x="2438" y="3519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350233" name="Rectangle 25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</p:grpSp>
      <p:sp>
        <p:nvSpPr>
          <p:cNvPr id="350234" name="AutoShape 26"/>
          <p:cNvSpPr>
            <a:spLocks noChangeArrowheads="1"/>
          </p:cNvSpPr>
          <p:nvPr/>
        </p:nvSpPr>
        <p:spPr bwMode="white">
          <a:xfrm>
            <a:off x="1077053" y="1939182"/>
            <a:ext cx="1216025" cy="952143"/>
          </a:xfrm>
          <a:prstGeom prst="roundRect">
            <a:avLst>
              <a:gd name="adj" fmla="val 5000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ko-KR" sz="2000" b="1" dirty="0" smtClean="0">
                <a:solidFill>
                  <a:srgbClr val="FFFFFF"/>
                </a:solidFill>
                <a:ea typeface="굴림" charset="-127"/>
              </a:rPr>
              <a:t>Alpha </a:t>
            </a:r>
          </a:p>
          <a:p>
            <a:pPr algn="ctr" eaLnBrk="0" hangingPunct="0"/>
            <a:endParaRPr lang="en-US" altLang="ko-KR" b="1" dirty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350235" name="AutoShape 27"/>
          <p:cNvSpPr>
            <a:spLocks noChangeArrowheads="1"/>
          </p:cNvSpPr>
          <p:nvPr/>
        </p:nvSpPr>
        <p:spPr bwMode="white">
          <a:xfrm>
            <a:off x="2828066" y="1864569"/>
            <a:ext cx="1066800" cy="952143"/>
          </a:xfrm>
          <a:prstGeom prst="roundRect">
            <a:avLst>
              <a:gd name="adj" fmla="val 5000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ko-KR" sz="2000" b="1" dirty="0" smtClean="0">
                <a:solidFill>
                  <a:srgbClr val="FFFFFF"/>
                </a:solidFill>
                <a:ea typeface="굴림" charset="-127"/>
              </a:rPr>
              <a:t>Beta </a:t>
            </a:r>
          </a:p>
          <a:p>
            <a:pPr algn="ctr" eaLnBrk="0" hangingPunct="0"/>
            <a:endParaRPr lang="en-US" altLang="ko-KR" b="1" dirty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350236" name="AutoShape 28"/>
          <p:cNvSpPr>
            <a:spLocks noChangeArrowheads="1"/>
          </p:cNvSpPr>
          <p:nvPr/>
        </p:nvSpPr>
        <p:spPr bwMode="white">
          <a:xfrm>
            <a:off x="4352066" y="1864569"/>
            <a:ext cx="1295400" cy="952143"/>
          </a:xfrm>
          <a:prstGeom prst="roundRect">
            <a:avLst>
              <a:gd name="adj" fmla="val 5000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ko-KR" sz="2000" b="1" dirty="0" smtClean="0">
                <a:solidFill>
                  <a:srgbClr val="FFFFFF"/>
                </a:solidFill>
                <a:ea typeface="굴림" charset="-127"/>
              </a:rPr>
              <a:t>Delta</a:t>
            </a:r>
          </a:p>
          <a:p>
            <a:pPr algn="ctr" eaLnBrk="0" hangingPunct="0"/>
            <a:endParaRPr lang="en-US" altLang="ko-KR" b="1" dirty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350237" name="AutoShape 29"/>
          <p:cNvSpPr>
            <a:spLocks noChangeArrowheads="1"/>
          </p:cNvSpPr>
          <p:nvPr/>
        </p:nvSpPr>
        <p:spPr bwMode="white">
          <a:xfrm>
            <a:off x="6180866" y="1864569"/>
            <a:ext cx="1295400" cy="952143"/>
          </a:xfrm>
          <a:prstGeom prst="roundRect">
            <a:avLst>
              <a:gd name="adj" fmla="val 5000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ko-KR" sz="2000" b="1" dirty="0" smtClean="0">
                <a:solidFill>
                  <a:srgbClr val="FFFFFF"/>
                </a:solidFill>
                <a:ea typeface="굴림" charset="-127"/>
              </a:rPr>
              <a:t>PP</a:t>
            </a:r>
          </a:p>
          <a:p>
            <a:pPr algn="ctr" eaLnBrk="0" hangingPunct="0"/>
            <a:endParaRPr lang="en-US" altLang="ko-KR" b="1" dirty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12" y="4542400"/>
            <a:ext cx="3910587" cy="231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260" y="222195"/>
            <a:ext cx="4487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The Pancreatic Cell Types (Islets)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8965" y="4956050"/>
            <a:ext cx="290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people with </a:t>
            </a:r>
            <a:r>
              <a:rPr lang="en-US" b="1" dirty="0"/>
              <a:t>type 1 diabetes</a:t>
            </a:r>
            <a:r>
              <a:rPr lang="en-US" dirty="0"/>
              <a:t>, the beta cells are gone, but the alpha cells still </a:t>
            </a:r>
            <a:r>
              <a:rPr lang="en-US" b="1" dirty="0"/>
              <a:t>produce </a:t>
            </a:r>
            <a:r>
              <a:rPr lang="en-US" b="1" dirty="0" smtClean="0"/>
              <a:t>glucagon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0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0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0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0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0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0" grpId="0" animBg="1"/>
      <p:bldP spid="350211" grpId="0" animBg="1"/>
      <p:bldP spid="350212" grpId="0" animBg="1"/>
      <p:bldP spid="350213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4484</TotalTime>
  <Words>1595</Words>
  <Application>Microsoft Macintosh PowerPoint</Application>
  <PresentationFormat>On-screen Show (4:3)</PresentationFormat>
  <Paragraphs>560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Century Gothic</vt:lpstr>
      <vt:lpstr>Mangal</vt:lpstr>
      <vt:lpstr>Times New Roman</vt:lpstr>
      <vt:lpstr>Verdana</vt:lpstr>
      <vt:lpstr>Wingdings</vt:lpstr>
      <vt:lpstr>굴림</vt:lpstr>
      <vt:lpstr>Office Theme</vt:lpstr>
      <vt:lpstr>Predictive Analytics of Cell Types Using Single Cell Gene Expression Profiles</vt:lpstr>
      <vt:lpstr>PowerPoint Presentation</vt:lpstr>
      <vt:lpstr>Opportunity: Availability of Genomic Data</vt:lpstr>
      <vt:lpstr>PowerPoint Presentation</vt:lpstr>
      <vt:lpstr>PowerPoint Presentation</vt:lpstr>
      <vt:lpstr>Tools</vt:lpstr>
      <vt:lpstr>Goals of Applying ML on Genomic Data</vt:lpstr>
      <vt:lpstr>PowerPoint Presentation</vt:lpstr>
      <vt:lpstr>PowerPoint Presentation</vt:lpstr>
      <vt:lpstr>PowerPoint Presentation</vt:lpstr>
      <vt:lpstr>Machine Learning</vt:lpstr>
      <vt:lpstr>PowerPoint Presentation</vt:lpstr>
      <vt:lpstr>Data Preprocessing Steps </vt:lpstr>
      <vt:lpstr>Machine Learning &amp; Data Preprocessing Steps </vt:lpstr>
      <vt:lpstr>Logistic Regression Modeling &amp; Dataset with reduced feature</vt:lpstr>
      <vt:lpstr>Logistic Regression Modeling &amp; Dataset with reduced feature</vt:lpstr>
      <vt:lpstr>Logistic Regression Modeling &amp; Dataset with reduced feature</vt:lpstr>
      <vt:lpstr>Logistic Regression Modeling &amp; Dataset with reduced feature</vt:lpstr>
      <vt:lpstr>Machine Learning Pipeline</vt:lpstr>
      <vt:lpstr>Machine Learning  Balanced Class of Embryonic Cell Cycle   </vt:lpstr>
      <vt:lpstr>Models Evaluation- Accuracy</vt:lpstr>
      <vt:lpstr>Models Evaluation- Accuracy&amp; Kappa</vt:lpstr>
      <vt:lpstr> Machine Learning  Imbalance Class of Pancreatic Cell Types Data </vt:lpstr>
      <vt:lpstr> Machine Learning Imbalance Class of Pancreatic Cell Types Data  </vt:lpstr>
      <vt:lpstr>Machine Learning Pipeline</vt:lpstr>
      <vt:lpstr>PowerPoint Presentation</vt:lpstr>
      <vt:lpstr>PowerPoint Presentation</vt:lpstr>
      <vt:lpstr>PowerPoint Presentation</vt:lpstr>
      <vt:lpstr>PowerPoint Presentation</vt:lpstr>
      <vt:lpstr>Feature Importance: Cell Cycle </vt:lpstr>
      <vt:lpstr>PowerPoint Presentation</vt:lpstr>
      <vt:lpstr>Feature Importance-  Data Distribution </vt:lpstr>
      <vt:lpstr>Feature Importance- Correlation  Heat map</vt:lpstr>
      <vt:lpstr> Machine Learning- Results Random Forest-Cell Cycle </vt:lpstr>
      <vt:lpstr>Feature Importance- Pancreatic  Cell Types Data</vt:lpstr>
      <vt:lpstr>Feature Importance-  Data Distribution </vt:lpstr>
      <vt:lpstr>Feature Importance- Correlation  Heat map</vt:lpstr>
      <vt:lpstr>Feature Importance- Pancreatic  Cell Types Data</vt:lpstr>
      <vt:lpstr>Feature Importance-  Data Distribution </vt:lpstr>
      <vt:lpstr>Feature Importance- Correlation  Heat map</vt:lpstr>
      <vt:lpstr> Machine Learning- Results SVM - Pancreatic Cell Types Data  </vt:lpstr>
      <vt:lpstr> Machine Learning- Results SVM- Pancreatic Cell Types Data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ali.alhamadani-W206805778</cp:lastModifiedBy>
  <cp:revision>412</cp:revision>
  <cp:lastPrinted>2017-12-02T20:08:35Z</cp:lastPrinted>
  <dcterms:created xsi:type="dcterms:W3CDTF">2013-08-21T19:17:07Z</dcterms:created>
  <dcterms:modified xsi:type="dcterms:W3CDTF">2017-12-30T05:12:50Z</dcterms:modified>
</cp:coreProperties>
</file>